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5" r:id="rId3"/>
    <p:sldId id="263" r:id="rId4"/>
    <p:sldId id="264" r:id="rId5"/>
    <p:sldId id="289" r:id="rId6"/>
    <p:sldId id="284" r:id="rId7"/>
    <p:sldId id="286" r:id="rId8"/>
    <p:sldId id="266" r:id="rId9"/>
    <p:sldId id="267" r:id="rId10"/>
    <p:sldId id="295" r:id="rId11"/>
    <p:sldId id="294" r:id="rId12"/>
    <p:sldId id="268" r:id="rId13"/>
    <p:sldId id="269" r:id="rId14"/>
    <p:sldId id="270" r:id="rId15"/>
    <p:sldId id="281" r:id="rId16"/>
    <p:sldId id="298" r:id="rId17"/>
    <p:sldId id="273" r:id="rId18"/>
    <p:sldId id="287" r:id="rId19"/>
    <p:sldId id="274" r:id="rId20"/>
    <p:sldId id="276" r:id="rId21"/>
    <p:sldId id="291" r:id="rId22"/>
    <p:sldId id="292" r:id="rId23"/>
    <p:sldId id="299" r:id="rId24"/>
    <p:sldId id="283" r:id="rId25"/>
    <p:sldId id="278" r:id="rId26"/>
    <p:sldId id="293" r:id="rId27"/>
    <p:sldId id="27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00"/>
    <a:srgbClr val="66FF66"/>
    <a:srgbClr val="660066"/>
    <a:srgbClr val="3399FF"/>
    <a:srgbClr val="CCFF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7" autoAdjust="0"/>
    <p:restoredTop sz="94660"/>
  </p:normalViewPr>
  <p:slideViewPr>
    <p:cSldViewPr>
      <p:cViewPr varScale="1">
        <p:scale>
          <a:sx n="85" d="100"/>
          <a:sy n="85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68087-526F-4CAA-A195-D96EB40A635C}" type="datetimeFigureOut">
              <a:rPr lang="en-US"/>
              <a:pPr>
                <a:defRPr/>
              </a:pPr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AF3BD-A56E-4944-AA0A-9E7EEFF54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FAA27-499A-4D20-89C9-76F4BFFEAB10}" type="datetimeFigureOut">
              <a:rPr lang="en-US"/>
              <a:pPr>
                <a:defRPr/>
              </a:pPr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3A1EE-0842-4EA6-B4FD-B3B3A00F9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EA1C0-9D36-483E-9898-3641C44BDBA2}" type="datetimeFigureOut">
              <a:rPr lang="en-US"/>
              <a:pPr>
                <a:defRPr/>
              </a:pPr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03073-6490-453F-8277-F29E8ED55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07CDF-8F1F-4550-BE76-A6E23C86FB4B}" type="datetimeFigureOut">
              <a:rPr lang="en-US"/>
              <a:pPr>
                <a:defRPr/>
              </a:pPr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218A1-549E-4C96-859E-D09E866B9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ED2F2-B428-47FA-BEFB-F0499A1E38C9}" type="datetimeFigureOut">
              <a:rPr lang="en-US"/>
              <a:pPr>
                <a:defRPr/>
              </a:pPr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8C337-7A63-49A7-A026-75ABF20E5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32EB4-B2E8-45F2-9F6B-9582B3BCCE75}" type="datetimeFigureOut">
              <a:rPr lang="en-US"/>
              <a:pPr>
                <a:defRPr/>
              </a:pPr>
              <a:t>9/16/2017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4BC1-ED10-46D3-B0D9-7FDAE5EB1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5CE72-EAE7-4684-8CC1-9C970555F8E2}" type="datetimeFigureOut">
              <a:rPr lang="en-US"/>
              <a:pPr>
                <a:defRPr/>
              </a:pPr>
              <a:t>9/16/2017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3836-0BE2-4561-8BA8-A2E79A896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3DB0B-16F3-4859-8ABA-BFD50348582E}" type="datetimeFigureOut">
              <a:rPr lang="en-US"/>
              <a:pPr>
                <a:defRPr/>
              </a:pPr>
              <a:t>9/16/2017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35F76-0FF5-4261-8006-CBA7F76F1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AFAAB-A809-437A-B34C-DA67B6F01187}" type="datetimeFigureOut">
              <a:rPr lang="en-US"/>
              <a:pPr>
                <a:defRPr/>
              </a:pPr>
              <a:t>9/16/2017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F317C-790C-4897-AFBF-AC099F547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CB66C-8BA2-494C-BE66-2CDC3DCD6A9C}" type="datetimeFigureOut">
              <a:rPr lang="en-US"/>
              <a:pPr>
                <a:defRPr/>
              </a:pPr>
              <a:t>9/16/2017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346AA-AE5A-41A5-A82C-A327A8E01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49C9-7371-40C9-8B58-ADFD05868F0F}" type="datetimeFigureOut">
              <a:rPr lang="en-US"/>
              <a:pPr>
                <a:defRPr/>
              </a:pPr>
              <a:t>9/16/2017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315BD-70C8-408E-906D-69C02EF8C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2D4C50-9AF4-4E1E-9CE3-733217C77775}" type="datetimeFigureOut">
              <a:rPr lang="en-US"/>
              <a:pPr>
                <a:defRPr/>
              </a:pPr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44B714-1BF4-45C3-94D0-8E884DF00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G:\Package%20-%20Lesson\Lesson.exe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/>
          </a:p>
        </p:txBody>
      </p:sp>
      <p:pic>
        <p:nvPicPr>
          <p:cNvPr id="14338" name="Picture 3" descr="a7ef13e6488ebda4182295e359de718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96400" cy="7086600"/>
          </a:xfrm>
          <a:solidFill>
            <a:srgbClr val="F6A8ED"/>
          </a:solidFill>
        </p:spPr>
      </p:pic>
      <p:pic>
        <p:nvPicPr>
          <p:cNvPr id="14339" name="Picture 4" descr="SO0048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0"/>
            <a:ext cx="1676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0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60960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0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0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0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3810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8" name="AutoShape 10"/>
          <p:cNvSpPr>
            <a:spLocks noChangeArrowheads="1"/>
          </p:cNvSpPr>
          <p:nvPr/>
        </p:nvSpPr>
        <p:spPr bwMode="auto">
          <a:xfrm>
            <a:off x="365125" y="914400"/>
            <a:ext cx="823913" cy="73183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345" name="AutoShape 11"/>
          <p:cNvSpPr>
            <a:spLocks noChangeArrowheads="1"/>
          </p:cNvSpPr>
          <p:nvPr/>
        </p:nvSpPr>
        <p:spPr bwMode="auto">
          <a:xfrm>
            <a:off x="365125" y="3108325"/>
            <a:ext cx="441325" cy="519113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6" name="AutoShape 12"/>
          <p:cNvSpPr>
            <a:spLocks noChangeArrowheads="1"/>
          </p:cNvSpPr>
          <p:nvPr/>
        </p:nvSpPr>
        <p:spPr bwMode="auto">
          <a:xfrm>
            <a:off x="2695575" y="11113"/>
            <a:ext cx="549275" cy="823912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7" name="AutoShape 13"/>
          <p:cNvSpPr>
            <a:spLocks noChangeArrowheads="1"/>
          </p:cNvSpPr>
          <p:nvPr/>
        </p:nvSpPr>
        <p:spPr bwMode="auto">
          <a:xfrm>
            <a:off x="4389438" y="0"/>
            <a:ext cx="439737" cy="517525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2462" name="AutoShape 14"/>
          <p:cNvSpPr>
            <a:spLocks noChangeArrowheads="1"/>
          </p:cNvSpPr>
          <p:nvPr/>
        </p:nvSpPr>
        <p:spPr bwMode="auto">
          <a:xfrm>
            <a:off x="5578475" y="457200"/>
            <a:ext cx="482600" cy="4699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349" name="AutoShape 15"/>
          <p:cNvSpPr>
            <a:spLocks noChangeArrowheads="1"/>
          </p:cNvSpPr>
          <p:nvPr/>
        </p:nvSpPr>
        <p:spPr bwMode="auto">
          <a:xfrm>
            <a:off x="6765925" y="274638"/>
            <a:ext cx="441325" cy="479425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2464" name="AutoShape 16"/>
          <p:cNvSpPr>
            <a:spLocks noChangeArrowheads="1"/>
          </p:cNvSpPr>
          <p:nvPr/>
        </p:nvSpPr>
        <p:spPr bwMode="auto">
          <a:xfrm>
            <a:off x="8412163" y="990600"/>
            <a:ext cx="731837" cy="822325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2465" name="AutoShape 17"/>
          <p:cNvSpPr>
            <a:spLocks noChangeArrowheads="1"/>
          </p:cNvSpPr>
          <p:nvPr/>
        </p:nvSpPr>
        <p:spPr bwMode="auto">
          <a:xfrm>
            <a:off x="457200" y="5211763"/>
            <a:ext cx="463550" cy="5286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352" name="AutoShape 18"/>
          <p:cNvSpPr>
            <a:spLocks noChangeArrowheads="1"/>
          </p:cNvSpPr>
          <p:nvPr/>
        </p:nvSpPr>
        <p:spPr bwMode="auto">
          <a:xfrm>
            <a:off x="8305800" y="4343400"/>
            <a:ext cx="593725" cy="6477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2467" name="AutoShape 19"/>
          <p:cNvSpPr>
            <a:spLocks noChangeArrowheads="1"/>
          </p:cNvSpPr>
          <p:nvPr/>
        </p:nvSpPr>
        <p:spPr bwMode="auto">
          <a:xfrm>
            <a:off x="7772400" y="6388100"/>
            <a:ext cx="484188" cy="4699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2468" name="AutoShape 20"/>
          <p:cNvSpPr>
            <a:spLocks noChangeArrowheads="1"/>
          </p:cNvSpPr>
          <p:nvPr/>
        </p:nvSpPr>
        <p:spPr bwMode="auto">
          <a:xfrm>
            <a:off x="8077200" y="5105400"/>
            <a:ext cx="639763" cy="639763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355" name="AutoShape 21"/>
          <p:cNvSpPr>
            <a:spLocks noChangeArrowheads="1"/>
          </p:cNvSpPr>
          <p:nvPr/>
        </p:nvSpPr>
        <p:spPr bwMode="auto">
          <a:xfrm>
            <a:off x="6400800" y="5486400"/>
            <a:ext cx="547688" cy="822325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56" name="AutoShape 22"/>
          <p:cNvSpPr>
            <a:spLocks noChangeArrowheads="1"/>
          </p:cNvSpPr>
          <p:nvPr/>
        </p:nvSpPr>
        <p:spPr bwMode="auto">
          <a:xfrm>
            <a:off x="4648200" y="6378575"/>
            <a:ext cx="441325" cy="479425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2471" name="AutoShape 23"/>
          <p:cNvSpPr>
            <a:spLocks noChangeArrowheads="1"/>
          </p:cNvSpPr>
          <p:nvPr/>
        </p:nvSpPr>
        <p:spPr bwMode="auto">
          <a:xfrm>
            <a:off x="2590800" y="5562600"/>
            <a:ext cx="1006475" cy="822325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358" name="WordArt 24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8991600" cy="3810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05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Nhiệt liệt chào mừng các thầy cô giáo</a:t>
            </a:r>
          </a:p>
        </p:txBody>
      </p:sp>
      <p:sp>
        <p:nvSpPr>
          <p:cNvPr id="14359" name="WordArt 25"/>
          <p:cNvSpPr>
            <a:spLocks noChangeArrowheads="1" noChangeShapeType="1" noTextEdit="1"/>
          </p:cNvSpPr>
          <p:nvPr/>
        </p:nvSpPr>
        <p:spPr bwMode="auto">
          <a:xfrm>
            <a:off x="2133600" y="3733800"/>
            <a:ext cx="5486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 : Dương Thị Ngọc Kiều</a:t>
            </a:r>
          </a:p>
          <a:p>
            <a:pPr algn="ctr"/>
            <a:r>
              <a:rPr lang="vi-VN" sz="24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Phú Trung</a:t>
            </a:r>
            <a:endParaRPr lang="en-US" sz="24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60" name="Picture 4" descr="Pictur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143000" y="-83820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4" descr="Picture1.jp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600200"/>
            <a:ext cx="13890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WordArt 2"/>
          <p:cNvSpPr>
            <a:spLocks noChangeArrowheads="1" noChangeShapeType="1" noTextEdit="1"/>
          </p:cNvSpPr>
          <p:nvPr/>
        </p:nvSpPr>
        <p:spPr bwMode="auto">
          <a:xfrm>
            <a:off x="1524000" y="914400"/>
            <a:ext cx="2362200" cy="510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KIỂM </a:t>
            </a:r>
          </a:p>
          <a:p>
            <a:pPr algn="ctr"/>
            <a:r>
              <a:rPr lang="en-US" sz="44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TRA </a:t>
            </a:r>
          </a:p>
          <a:p>
            <a:pPr algn="ctr"/>
            <a:r>
              <a:rPr lang="en-US" sz="44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BÀI </a:t>
            </a:r>
          </a:p>
          <a:p>
            <a:pPr algn="ctr"/>
            <a:r>
              <a:rPr lang="en-US" sz="44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CŨ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447800" y="1295400"/>
            <a:ext cx="3124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Để bảo vệ mắt ta phải làm gì? 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295400" y="1293813"/>
            <a:ext cx="3429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1. Tại sao không nên nhìn  trực tiếp vào mặt trời và ánh lửa hàn ? </a:t>
            </a:r>
            <a:endParaRPr lang="en-US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6200" y="3200400"/>
            <a:ext cx="4343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lời: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Vì mặt trời hoặc ánh lửa hàn có ánh sáng quá mạnh chiếu vào mắt có thể làm hỏng mắt.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0" y="2971800"/>
            <a:ext cx="4495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lời: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Để bảo vệ đôi mắt ta không nhìn thẳng vào mặt trời, không chiếu đèn pin vào mắt nhau, tránh viết, đọc dưới ánh sáng quá yếu hoặc quá mạnh,…</a:t>
            </a:r>
          </a:p>
        </p:txBody>
      </p:sp>
      <p:pic>
        <p:nvPicPr>
          <p:cNvPr id="2" name="Picture 14" descr="Picture1.jp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609600"/>
            <a:ext cx="10604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29" grpId="1"/>
      <p:bldP spid="30" grpId="0"/>
      <p:bldP spid="30" grpId="1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8"/>
          <p:cNvSpPr txBox="1">
            <a:spLocks noChangeArrowheads="1"/>
          </p:cNvSpPr>
          <p:nvPr/>
        </p:nvSpPr>
        <p:spPr bwMode="auto">
          <a:xfrm>
            <a:off x="1371600" y="1143000"/>
            <a:ext cx="632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Bài: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Nóng, lạnh và nhiệt độ</a:t>
            </a:r>
          </a:p>
        </p:txBody>
      </p:sp>
      <p:sp>
        <p:nvSpPr>
          <p:cNvPr id="23554" name="Text Box 8"/>
          <p:cNvSpPr txBox="1">
            <a:spLocks noChangeArrowheads="1"/>
          </p:cNvSpPr>
          <p:nvPr/>
        </p:nvSpPr>
        <p:spPr bwMode="auto">
          <a:xfrm>
            <a:off x="304800" y="1752600"/>
            <a:ext cx="632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Sự nóng, lạnh của vật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304800" y="2209800"/>
            <a:ext cx="8839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 Nhiệt độ là đại lượng chỉ độ nóng, lạnh của một vật có đơn vị là 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6"/>
          <p:cNvSpPr>
            <a:spLocks noChangeArrowheads="1"/>
          </p:cNvSpPr>
          <p:nvPr/>
        </p:nvSpPr>
        <p:spPr bwMode="auto">
          <a:xfrm>
            <a:off x="0" y="-152400"/>
            <a:ext cx="4267200" cy="1524000"/>
          </a:xfrm>
          <a:prstGeom prst="horizontalScroll">
            <a:avLst>
              <a:gd name="adj" fmla="val 13259"/>
            </a:avLst>
          </a:prstGeom>
          <a:gradFill rotWithShape="1">
            <a:gsLst>
              <a:gs pos="0">
                <a:srgbClr val="00FF9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.VnTime" pitchFamily="34" charset="0"/>
              </a:rPr>
              <a:t> </a:t>
            </a:r>
            <a:r>
              <a:rPr lang="en-US" sz="3200" u="sng">
                <a:latin typeface="Times New Roman" pitchFamily="18" charset="0"/>
              </a:rPr>
              <a:t>Thí nghiệm</a:t>
            </a:r>
            <a:endParaRPr lang="en-US" sz="4400" u="sng">
              <a:solidFill>
                <a:srgbClr val="CC00CC"/>
              </a:solidFill>
              <a:latin typeface=".VnTime" pitchFamily="34" charset="0"/>
            </a:endParaRPr>
          </a:p>
        </p:txBody>
      </p:sp>
      <p:sp>
        <p:nvSpPr>
          <p:cNvPr id="24578" name="AutoShape 7"/>
          <p:cNvSpPr>
            <a:spLocks noChangeArrowheads="1"/>
          </p:cNvSpPr>
          <p:nvPr/>
        </p:nvSpPr>
        <p:spPr bwMode="auto">
          <a:xfrm>
            <a:off x="5562600" y="0"/>
            <a:ext cx="3581400" cy="838200"/>
          </a:xfrm>
          <a:prstGeom prst="ribbon">
            <a:avLst>
              <a:gd name="adj1" fmla="val 17708"/>
              <a:gd name="adj2" fmla="val 75000"/>
            </a:avLst>
          </a:prstGeom>
          <a:gradFill rotWithShape="1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66"/>
                </a:solidFill>
                <a:latin typeface=".VnTimeH" pitchFamily="34" charset="0"/>
              </a:rPr>
              <a:t>Khoa häc : </a:t>
            </a:r>
            <a:r>
              <a:rPr lang="en-US" b="1">
                <a:solidFill>
                  <a:srgbClr val="0000FF"/>
                </a:solidFill>
                <a:latin typeface=".VnTimeH" pitchFamily="34" charset="0"/>
              </a:rPr>
              <a:t>Nãng,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TimeH" pitchFamily="34" charset="0"/>
              </a:rPr>
              <a:t> l¹nh vµ nhiÖt ®é</a:t>
            </a:r>
            <a:endParaRPr lang="en-US" sz="16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0" y="137160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2800">
                <a:latin typeface=".VnTime" pitchFamily="34" charset="0"/>
              </a:rPr>
              <a:t> </a:t>
            </a:r>
            <a:r>
              <a:rPr lang="en-US" sz="2800">
                <a:solidFill>
                  <a:srgbClr val="C00000"/>
                </a:solidFill>
                <a:latin typeface=".VnTime" pitchFamily="34" charset="0"/>
              </a:rPr>
              <a:t>N­íc ë trong 4 ly ban ®Çu nh­ nhau. Sau ®ã ®æ thªm Ýt n­íc s«i vµo  ly  A vµ cho ®¸ vµo ly  D. Nhóng hai tay vµo 2 ly A, D, sau </a:t>
            </a:r>
            <a:r>
              <a:rPr lang="en-US" sz="2800">
                <a:solidFill>
                  <a:srgbClr val="C00000"/>
                </a:solidFill>
                <a:latin typeface="Times New Roman" pitchFamily="18" charset="0"/>
              </a:rPr>
              <a:t>đó</a:t>
            </a:r>
            <a:r>
              <a:rPr lang="en-US" sz="2800">
                <a:solidFill>
                  <a:srgbClr val="C00000"/>
                </a:solidFill>
                <a:latin typeface=".VnTime" pitchFamily="34" charset="0"/>
              </a:rPr>
              <a:t> chuyÓn sang 2 ly  B, C. </a:t>
            </a:r>
            <a:r>
              <a:rPr lang="en-US" sz="2800" b="1">
                <a:latin typeface="Times New Roman" pitchFamily="18" charset="0"/>
              </a:rPr>
              <a:t>Các ngón tay có cảm giác như thế nào? </a:t>
            </a:r>
          </a:p>
        </p:txBody>
      </p:sp>
      <p:grpSp>
        <p:nvGrpSpPr>
          <p:cNvPr id="23556" name="Group 1"/>
          <p:cNvGrpSpPr>
            <a:grpSpLocks/>
          </p:cNvGrpSpPr>
          <p:nvPr/>
        </p:nvGrpSpPr>
        <p:grpSpPr bwMode="auto">
          <a:xfrm>
            <a:off x="0" y="3581400"/>
            <a:ext cx="9144000" cy="1920875"/>
            <a:chOff x="0" y="4343400"/>
            <a:chExt cx="9144000" cy="1920875"/>
          </a:xfrm>
        </p:grpSpPr>
        <p:pic>
          <p:nvPicPr>
            <p:cNvPr id="24583" name="Picture 9" descr="kien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34340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4" name="Text Box 10"/>
            <p:cNvSpPr txBox="1">
              <a:spLocks noChangeArrowheads="1"/>
            </p:cNvSpPr>
            <p:nvPr/>
          </p:nvSpPr>
          <p:spPr bwMode="auto">
            <a:xfrm>
              <a:off x="914400" y="5638800"/>
              <a:ext cx="914400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latin typeface=".VnTime" pitchFamily="34" charset="0"/>
                </a:rPr>
                <a:t>A</a:t>
              </a:r>
            </a:p>
          </p:txBody>
        </p:sp>
        <p:sp>
          <p:nvSpPr>
            <p:cNvPr id="24585" name="Text Box 11"/>
            <p:cNvSpPr txBox="1">
              <a:spLocks noChangeArrowheads="1"/>
            </p:cNvSpPr>
            <p:nvPr/>
          </p:nvSpPr>
          <p:spPr bwMode="auto">
            <a:xfrm>
              <a:off x="3200400" y="5638800"/>
              <a:ext cx="914400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latin typeface=".VnTime" pitchFamily="34" charset="0"/>
                </a:rPr>
                <a:t>B</a:t>
              </a:r>
            </a:p>
          </p:txBody>
        </p:sp>
        <p:sp>
          <p:nvSpPr>
            <p:cNvPr id="24586" name="Text Box 12"/>
            <p:cNvSpPr txBox="1">
              <a:spLocks noChangeArrowheads="1"/>
            </p:cNvSpPr>
            <p:nvPr/>
          </p:nvSpPr>
          <p:spPr bwMode="auto">
            <a:xfrm>
              <a:off x="5334000" y="5684837"/>
              <a:ext cx="9144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latin typeface=".VnTime" pitchFamily="34" charset="0"/>
                </a:rPr>
                <a:t>C</a:t>
              </a:r>
            </a:p>
          </p:txBody>
        </p:sp>
        <p:sp>
          <p:nvSpPr>
            <p:cNvPr id="24587" name="Text Box 13"/>
            <p:cNvSpPr txBox="1">
              <a:spLocks noChangeArrowheads="1"/>
            </p:cNvSpPr>
            <p:nvPr/>
          </p:nvSpPr>
          <p:spPr bwMode="auto">
            <a:xfrm>
              <a:off x="7696200" y="5638800"/>
              <a:ext cx="685800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latin typeface=".VnTime" pitchFamily="34" charset="0"/>
                </a:rPr>
                <a:t>D</a:t>
              </a:r>
            </a:p>
          </p:txBody>
        </p:sp>
      </p:grpSp>
      <p:sp>
        <p:nvSpPr>
          <p:cNvPr id="12" name="7-Point Star 11"/>
          <p:cNvSpPr/>
          <p:nvPr/>
        </p:nvSpPr>
        <p:spPr>
          <a:xfrm>
            <a:off x="2286000" y="457200"/>
            <a:ext cx="4572000" cy="2438400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Nhiệt kế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1600200" y="2962275"/>
            <a:ext cx="6451600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</a:rPr>
              <a:t>Từ thí nghiệm này có thể rút ra kết luận gì?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2" grpId="0" animBg="1"/>
      <p:bldP spid="245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8"/>
          <p:cNvSpPr txBox="1">
            <a:spLocks noChangeArrowheads="1"/>
          </p:cNvSpPr>
          <p:nvPr/>
        </p:nvSpPr>
        <p:spPr bwMode="auto">
          <a:xfrm>
            <a:off x="1371600" y="1143000"/>
            <a:ext cx="632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Bài: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Nóng, lạnh và nhiệt độ</a:t>
            </a:r>
          </a:p>
        </p:txBody>
      </p:sp>
      <p:sp>
        <p:nvSpPr>
          <p:cNvPr id="25602" name="Text Box 8"/>
          <p:cNvSpPr txBox="1">
            <a:spLocks noChangeArrowheads="1"/>
          </p:cNvSpPr>
          <p:nvPr/>
        </p:nvSpPr>
        <p:spPr bwMode="auto">
          <a:xfrm>
            <a:off x="304800" y="1752600"/>
            <a:ext cx="632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Sự nóng, lạnh của vật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2667000"/>
            <a:ext cx="632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Giới thiệu về nhiệt kế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304800" y="22098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Nhiệt độ là đại lượng chỉ độ nóng, lạnh của một vật có đơn vị là 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_Văn_Bản 10"/>
          <p:cNvSpPr txBox="1">
            <a:spLocks noChangeArrowheads="1"/>
          </p:cNvSpPr>
          <p:nvPr/>
        </p:nvSpPr>
        <p:spPr bwMode="auto">
          <a:xfrm>
            <a:off x="457200" y="685800"/>
            <a:ext cx="8305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   Để đo nhiệt độ của vật, ta sử dụng nhiệt kế. Có nhiều loại nhiệt kế khác nhau: Nhiệt kế đo nhiệt độ cơ thể, nhiệt kế đo nhiệt độ không khí…</a:t>
            </a:r>
            <a:endParaRPr lang="vi-VN" sz="2400" b="1">
              <a:latin typeface="Times New Roman" pitchFamily="18" charset="0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57400"/>
            <a:ext cx="2895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kien1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057400"/>
            <a:ext cx="1371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057400"/>
            <a:ext cx="2743200" cy="4038600"/>
          </a:xfrm>
          <a:prstGeom prst="rect">
            <a:avLst/>
          </a:prstGeom>
          <a:solidFill>
            <a:srgbClr val="0000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85800" y="6858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* Nhiệt kế đo nhiệt độ cơ thể: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304800" y="0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u="sng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Giới thiệu về nhiệt kế</a:t>
            </a:r>
          </a:p>
        </p:txBody>
      </p:sp>
      <p:pic>
        <p:nvPicPr>
          <p:cNvPr id="256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447800"/>
            <a:ext cx="4521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1447800"/>
            <a:ext cx="434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533400" y="8382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*Nhiệt kế đo nhiệt độ không khí:</a:t>
            </a:r>
          </a:p>
        </p:txBody>
      </p:sp>
      <p:pic>
        <p:nvPicPr>
          <p:cNvPr id="1026" name="Picture 2" descr="C:\Users\My PC\Pictures\hh\Nhiệt-kế-Sika-khoảng-đo-từ-0-đến-100-độ-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371600"/>
            <a:ext cx="373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My PC\Pictures\hh\tải xuống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1524000"/>
            <a:ext cx="28575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304800" y="161925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Giới thiệu về nhiệt kế</a:t>
            </a:r>
          </a:p>
        </p:txBody>
      </p:sp>
      <p:pic>
        <p:nvPicPr>
          <p:cNvPr id="27654" name="Picture 3" descr="kien1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600200"/>
            <a:ext cx="2438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8"/>
          <p:cNvSpPr txBox="1">
            <a:spLocks noChangeArrowheads="1"/>
          </p:cNvSpPr>
          <p:nvPr/>
        </p:nvSpPr>
        <p:spPr bwMode="auto">
          <a:xfrm>
            <a:off x="304800" y="161925"/>
            <a:ext cx="632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Giới thiệu về nhiệt kế</a:t>
            </a:r>
          </a:p>
        </p:txBody>
      </p:sp>
      <p:pic>
        <p:nvPicPr>
          <p:cNvPr id="28674" name="Picture 8" descr="kien1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838200"/>
            <a:ext cx="1371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4572000" y="5710238"/>
            <a:ext cx="434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Nhiệt kế đo nhiệt độ không khí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304800" y="57150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Nhiệt kế đo nhiệt độ cơ thể</a:t>
            </a:r>
            <a:endParaRPr lang="en-US" sz="2400">
              <a:latin typeface="Calibri" pitchFamily="34" charset="0"/>
            </a:endParaRPr>
          </a:p>
        </p:txBody>
      </p:sp>
      <p:pic>
        <p:nvPicPr>
          <p:cNvPr id="28679" name="Picture 3" descr="kien1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838200"/>
            <a:ext cx="2895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62000" y="3076575"/>
            <a:ext cx="7924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    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ño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nhiệt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ñoä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ta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sử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dụng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nhiệt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keá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Coù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nhiều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loại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nhiệt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keá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khaùc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nhau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Nhiệt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keá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ño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nhiệt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độ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cơ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thể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2a);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nhiệt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keá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ño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nhiệt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ñoä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khoâng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khí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2b) . . . .  </a:t>
            </a:r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304800" y="2590800"/>
            <a:ext cx="8153400" cy="2895600"/>
          </a:xfrm>
          <a:prstGeom prst="horizontalScroll">
            <a:avLst>
              <a:gd name="adj" fmla="val 125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3200400" y="1857375"/>
            <a:ext cx="3459163" cy="838200"/>
          </a:xfrm>
          <a:prstGeom prst="ribbon">
            <a:avLst>
              <a:gd name="adj1" fmla="val 17708"/>
              <a:gd name="adj2" fmla="val 75000"/>
            </a:avLst>
          </a:prstGeom>
          <a:gradFill rotWithShape="1">
            <a:gsLst>
              <a:gs pos="0">
                <a:srgbClr val="FFFF66"/>
              </a:gs>
              <a:gs pos="50000">
                <a:srgbClr val="FFFF66">
                  <a:gamma/>
                  <a:tint val="0"/>
                  <a:invGamma/>
                </a:srgbClr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99"/>
                </a:solidFill>
                <a:latin typeface="VNI-Times" pitchFamily="2" charset="0"/>
              </a:rPr>
              <a:t>Ghi nhôù</a:t>
            </a: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1905000" y="1066800"/>
            <a:ext cx="6324600" cy="53340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3300"/>
                </a:solidFill>
                <a:latin typeface="VNI-Times" pitchFamily="2" charset="0"/>
              </a:rPr>
              <a:t>Noùng, laïnh vaø nhieät ñoä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animBg="1"/>
      <p:bldP spid="45060" grpId="0" animBg="1"/>
      <p:bldP spid="450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8"/>
          <p:cNvSpPr txBox="1">
            <a:spLocks noChangeArrowheads="1"/>
          </p:cNvSpPr>
          <p:nvPr/>
        </p:nvSpPr>
        <p:spPr bwMode="auto">
          <a:xfrm>
            <a:off x="1371600" y="1066800"/>
            <a:ext cx="632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50: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Nóng, lạnh và nhiệt độ</a:t>
            </a:r>
          </a:p>
        </p:txBody>
      </p:sp>
      <p:sp>
        <p:nvSpPr>
          <p:cNvPr id="29698" name="Text Box 8"/>
          <p:cNvSpPr txBox="1">
            <a:spLocks noChangeArrowheads="1"/>
          </p:cNvSpPr>
          <p:nvPr/>
        </p:nvSpPr>
        <p:spPr bwMode="auto">
          <a:xfrm>
            <a:off x="304800" y="1828800"/>
            <a:ext cx="632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Sự nóng, lạnh của vật.</a:t>
            </a:r>
          </a:p>
        </p:txBody>
      </p:sp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304800" y="2743200"/>
            <a:ext cx="632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Giới thiệu về nhiệt kế.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3200400"/>
            <a:ext cx="8534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 1: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Để đo nhiệt độ của một vật, ta sử dụng nhiệt kế. Có nhiều loại nhiệt kế khác nhau: Nhiệt kế đo nhiệt độ cơ thể; nhiệt kế đo nhiệt độ không khí…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4343400"/>
            <a:ext cx="632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Thực hành đo nhiệt độ.</a:t>
            </a:r>
          </a:p>
        </p:txBody>
      </p:sp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304800" y="2281238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Nhiệt độ là đại lượng chỉ độ nóng, lạnh của một vật có đơn vị là 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FFFF"/>
              </a:gs>
              <a:gs pos="100000">
                <a:srgbClr val="FF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2" name="AutoShape 4"/>
          <p:cNvSpPr>
            <a:spLocks noChangeArrowheads="1"/>
          </p:cNvSpPr>
          <p:nvPr/>
        </p:nvSpPr>
        <p:spPr bwMode="auto">
          <a:xfrm>
            <a:off x="5562600" y="0"/>
            <a:ext cx="3581400" cy="838200"/>
          </a:xfrm>
          <a:prstGeom prst="ribbon">
            <a:avLst>
              <a:gd name="adj1" fmla="val 17708"/>
              <a:gd name="adj2" fmla="val 75000"/>
            </a:avLst>
          </a:prstGeom>
          <a:gradFill rotWithShape="1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66"/>
                </a:solidFill>
                <a:latin typeface=".VnTimeH" pitchFamily="34" charset="0"/>
              </a:rPr>
              <a:t>Khoa häc : </a:t>
            </a:r>
            <a:r>
              <a:rPr lang="en-US" b="1">
                <a:solidFill>
                  <a:srgbClr val="0000FF"/>
                </a:solidFill>
                <a:latin typeface=".VnTimeH" pitchFamily="34" charset="0"/>
              </a:rPr>
              <a:t>Nãng,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TimeH" pitchFamily="34" charset="0"/>
              </a:rPr>
              <a:t> l¹nh vµ nhiÖt ®é</a:t>
            </a:r>
            <a:endParaRPr lang="en-US" sz="1600" b="1">
              <a:solidFill>
                <a:srgbClr val="0000FF"/>
              </a:solidFill>
              <a:latin typeface=".VnTimeH" pitchFamily="34" charset="0"/>
            </a:endParaRPr>
          </a:p>
        </p:txBody>
      </p:sp>
      <p:pic>
        <p:nvPicPr>
          <p:cNvPr id="30723" name="Picture 5" descr="kien1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81200"/>
            <a:ext cx="73152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" descr="kien1005"/>
          <p:cNvPicPr>
            <a:picLocks noChangeAspect="1" noChangeArrowheads="1"/>
          </p:cNvPicPr>
          <p:nvPr/>
        </p:nvPicPr>
        <p:blipFill>
          <a:blip r:embed="rId2"/>
          <a:srcRect l="52873" b="58537"/>
          <a:stretch>
            <a:fillRect/>
          </a:stretch>
        </p:blipFill>
        <p:spPr bwMode="auto">
          <a:xfrm>
            <a:off x="4953000" y="1981200"/>
            <a:ext cx="32004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AutoShape 8"/>
          <p:cNvSpPr>
            <a:spLocks noChangeArrowheads="1"/>
          </p:cNvSpPr>
          <p:nvPr/>
        </p:nvSpPr>
        <p:spPr bwMode="auto">
          <a:xfrm rot="21523410" flipV="1">
            <a:off x="3124200" y="838200"/>
            <a:ext cx="5867400" cy="1219200"/>
          </a:xfrm>
          <a:prstGeom prst="cloudCallout">
            <a:avLst>
              <a:gd name="adj1" fmla="val -20162"/>
              <a:gd name="adj2" fmla="val -84861"/>
            </a:avLst>
          </a:prstGeom>
          <a:solidFill>
            <a:srgbClr val="00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r>
              <a:rPr lang="en-US" sz="2800" b="1">
                <a:latin typeface=".VnTime" pitchFamily="34" charset="0"/>
              </a:rPr>
              <a:t>NhiÖt kÕ trong </a:t>
            </a:r>
            <a:r>
              <a:rPr lang="en-US" sz="2800" b="1">
                <a:latin typeface="Times New Roman" pitchFamily="18" charset="0"/>
              </a:rPr>
              <a:t>hình</a:t>
            </a:r>
            <a:r>
              <a:rPr lang="en-US" sz="2800" b="1">
                <a:latin typeface=".VnTime" pitchFamily="34" charset="0"/>
              </a:rPr>
              <a:t>  chØ bao nhiªu ®é ?</a:t>
            </a:r>
          </a:p>
        </p:txBody>
      </p:sp>
      <p:sp>
        <p:nvSpPr>
          <p:cNvPr id="2" name="AutoShape 8"/>
          <p:cNvSpPr>
            <a:spLocks noChangeArrowheads="1"/>
          </p:cNvSpPr>
          <p:nvPr/>
        </p:nvSpPr>
        <p:spPr bwMode="auto">
          <a:xfrm rot="21523410" flipV="1">
            <a:off x="3124200" y="838200"/>
            <a:ext cx="5865813" cy="1216025"/>
          </a:xfrm>
          <a:prstGeom prst="cloudCallout">
            <a:avLst>
              <a:gd name="adj1" fmla="val -25486"/>
              <a:gd name="adj2" fmla="val -95935"/>
            </a:avLst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r>
              <a:rPr lang="en-US" sz="2800" b="1">
                <a:latin typeface=".VnTime" pitchFamily="34" charset="0"/>
              </a:rPr>
              <a:t>30 C</a:t>
            </a:r>
            <a:r>
              <a:rPr lang="en-US" sz="2800" b="1" baseline="30000">
                <a:latin typeface=".VnTime" pitchFamily="34" charset="0"/>
              </a:rPr>
              <a:t>0</a:t>
            </a:r>
            <a:endParaRPr lang="en-US" sz="2800" b="1">
              <a:latin typeface=".VnTime" pitchFamily="34" charset="0"/>
            </a:endParaRPr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0" y="0"/>
            <a:ext cx="3886200" cy="1295400"/>
          </a:xfrm>
          <a:prstGeom prst="horizontalScroll">
            <a:avLst>
              <a:gd name="adj" fmla="val 13259"/>
            </a:avLst>
          </a:prstGeom>
          <a:gradFill rotWithShape="1">
            <a:gsLst>
              <a:gs pos="0">
                <a:srgbClr val="00FF9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.VnTime" pitchFamily="34" charset="0"/>
              </a:rPr>
              <a:t>Hoạt động </a:t>
            </a:r>
            <a:r>
              <a:rPr lang="en-US" sz="2800" b="1">
                <a:latin typeface=".VnTime" pitchFamily="34" charset="0"/>
              </a:rPr>
              <a:t>1 :Thùc hµnh </a:t>
            </a:r>
          </a:p>
          <a:p>
            <a:pPr algn="ctr"/>
            <a:r>
              <a:rPr lang="en-US" sz="2800" b="1">
                <a:latin typeface=".VnTime" pitchFamily="34" charset="0"/>
              </a:rPr>
              <a:t>sö dông nhiÖt kÕ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2438400"/>
            <a:ext cx="8915400" cy="4267200"/>
            <a:chOff x="144" y="1584"/>
            <a:chExt cx="5520" cy="2736"/>
          </a:xfrm>
        </p:grpSpPr>
        <p:pic>
          <p:nvPicPr>
            <p:cNvPr id="31752" name="Picture 6" descr="kien70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4" y="1584"/>
              <a:ext cx="3552" cy="2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3" name="Hộp_Văn_Bản 6"/>
            <p:cNvSpPr txBox="1">
              <a:spLocks noChangeArrowheads="1"/>
            </p:cNvSpPr>
            <p:nvPr/>
          </p:nvSpPr>
          <p:spPr bwMode="auto">
            <a:xfrm>
              <a:off x="144" y="2496"/>
              <a:ext cx="720" cy="130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Nước đá đang tan</a:t>
              </a:r>
              <a:endParaRPr lang="vi-VN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54" name="Hộp_Văn_Bản 8"/>
            <p:cNvSpPr txBox="1">
              <a:spLocks noChangeArrowheads="1"/>
            </p:cNvSpPr>
            <p:nvPr/>
          </p:nvSpPr>
          <p:spPr bwMode="auto">
            <a:xfrm>
              <a:off x="4896" y="2976"/>
              <a:ext cx="768" cy="99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Nước đang sôi</a:t>
              </a:r>
              <a:endParaRPr lang="vi-VN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55" name="AutoShape 7"/>
            <p:cNvSpPr>
              <a:spLocks noChangeArrowheads="1"/>
            </p:cNvSpPr>
            <p:nvPr/>
          </p:nvSpPr>
          <p:spPr bwMode="auto">
            <a:xfrm>
              <a:off x="899" y="3118"/>
              <a:ext cx="223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756" name="AutoShape 8"/>
            <p:cNvSpPr>
              <a:spLocks noChangeArrowheads="1"/>
            </p:cNvSpPr>
            <p:nvPr/>
          </p:nvSpPr>
          <p:spPr bwMode="auto">
            <a:xfrm>
              <a:off x="4656" y="3312"/>
              <a:ext cx="192" cy="240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62000" y="12192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sz="2400" dirty="0">
                <a:latin typeface="+mj-lt"/>
                <a:cs typeface="+mn-cs"/>
              </a:rPr>
              <a:t> Nhiệt độ của hơi nước đang sôi là bao nhiêu ?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0" y="16764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- Nhiệt độ của nước đá đang tan là bao nhiêu 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228600" y="0"/>
            <a:ext cx="3886200" cy="1295400"/>
          </a:xfrm>
          <a:prstGeom prst="horizontalScroll">
            <a:avLst>
              <a:gd name="adj" fmla="val 13259"/>
            </a:avLst>
          </a:prstGeom>
          <a:gradFill rotWithShape="1">
            <a:gsLst>
              <a:gs pos="0">
                <a:srgbClr val="00FF9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.VnTime" pitchFamily="34" charset="0"/>
              </a:rPr>
              <a:t>Hoạt động</a:t>
            </a:r>
            <a:r>
              <a:rPr lang="en-US" sz="2800" b="1">
                <a:latin typeface=".VnTime" pitchFamily="34" charset="0"/>
              </a:rPr>
              <a:t>2 :Thùc hµnh </a:t>
            </a:r>
          </a:p>
          <a:p>
            <a:pPr algn="ctr"/>
            <a:r>
              <a:rPr lang="en-US" sz="2800" b="1">
                <a:latin typeface=".VnTime" pitchFamily="34" charset="0"/>
              </a:rPr>
              <a:t>đo nhiệt độ</a:t>
            </a:r>
          </a:p>
        </p:txBody>
      </p:sp>
      <p:sp>
        <p:nvSpPr>
          <p:cNvPr id="31751" name="AutoShape 4"/>
          <p:cNvSpPr>
            <a:spLocks noChangeArrowheads="1"/>
          </p:cNvSpPr>
          <p:nvPr/>
        </p:nvSpPr>
        <p:spPr bwMode="auto">
          <a:xfrm>
            <a:off x="5562600" y="76200"/>
            <a:ext cx="3581400" cy="838200"/>
          </a:xfrm>
          <a:prstGeom prst="ribbon">
            <a:avLst>
              <a:gd name="adj1" fmla="val 17708"/>
              <a:gd name="adj2" fmla="val 75000"/>
            </a:avLst>
          </a:prstGeom>
          <a:gradFill rotWithShape="1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66"/>
                </a:solidFill>
                <a:latin typeface=".VnTimeH" pitchFamily="34" charset="0"/>
              </a:rPr>
              <a:t>Khoa häc : </a:t>
            </a:r>
            <a:r>
              <a:rPr lang="en-US" b="1">
                <a:solidFill>
                  <a:srgbClr val="0000FF"/>
                </a:solidFill>
                <a:latin typeface=".VnTimeH" pitchFamily="34" charset="0"/>
              </a:rPr>
              <a:t>Nãng,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TimeH" pitchFamily="34" charset="0"/>
              </a:rPr>
              <a:t> l¹nh vµ nhiÖt ®é</a:t>
            </a:r>
            <a:endParaRPr lang="en-US" sz="16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31758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7010400" cy="885825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00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latin typeface="VNI-Palatin" pitchFamily="2" charset="0"/>
              </a:rPr>
              <a:t>   * </a:t>
            </a:r>
            <a:r>
              <a:rPr lang="fr-LU" sz="2600" b="1">
                <a:solidFill>
                  <a:srgbClr val="0000CC"/>
                </a:solidFill>
                <a:latin typeface="VNI-Palatin" pitchFamily="2" charset="0"/>
              </a:rPr>
              <a:t>Nhieät ñoä cuûa hôi nöôùc ñang soâi laø 100</a:t>
            </a:r>
            <a:r>
              <a:rPr lang="fr-LU" sz="2600" b="1" baseline="30000">
                <a:solidFill>
                  <a:srgbClr val="0000CC"/>
                </a:solidFill>
                <a:latin typeface="VNI-Palatin" pitchFamily="2" charset="0"/>
              </a:rPr>
              <a:t>o</a:t>
            </a:r>
            <a:r>
              <a:rPr lang="fr-LU" sz="2600" b="1">
                <a:solidFill>
                  <a:srgbClr val="0000CC"/>
                </a:solidFill>
                <a:latin typeface="VNI-Palatin" pitchFamily="2" charset="0"/>
              </a:rPr>
              <a:t>C, cuûa nöôùc ñaù ñang tan laø 0</a:t>
            </a:r>
            <a:r>
              <a:rPr lang="fr-LU" sz="2600" b="1" baseline="30000">
                <a:solidFill>
                  <a:srgbClr val="0000CC"/>
                </a:solidFill>
                <a:latin typeface="VNI-Palatin" pitchFamily="2" charset="0"/>
              </a:rPr>
              <a:t>o</a:t>
            </a:r>
            <a:r>
              <a:rPr lang="fr-LU" sz="2600" b="1">
                <a:solidFill>
                  <a:srgbClr val="0000CC"/>
                </a:solidFill>
                <a:latin typeface="VNI-Palatin" pitchFamily="2" charset="0"/>
              </a:rPr>
              <a:t>C.</a:t>
            </a:r>
            <a:endParaRPr lang="en-US" sz="2600" b="1">
              <a:solidFill>
                <a:srgbClr val="0000CC"/>
              </a:solidFill>
              <a:latin typeface="VNI-Palatin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10" grpId="0"/>
      <p:bldP spid="317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AutoShape 3"/>
          <p:cNvSpPr>
            <a:spLocks noChangeArrowheads="1"/>
          </p:cNvSpPr>
          <p:nvPr/>
        </p:nvSpPr>
        <p:spPr bwMode="auto">
          <a:xfrm>
            <a:off x="0" y="3048000"/>
            <a:ext cx="9144000" cy="2133600"/>
          </a:xfrm>
          <a:prstGeom prst="flowChartAlternateProcess">
            <a:avLst/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000000"/>
                </a:solidFill>
                <a:latin typeface=".VnTimeH" pitchFamily="34" charset="0"/>
              </a:rPr>
              <a:t>Nãng, l¹nh vµ nhiÖt ®é </a:t>
            </a:r>
            <a:r>
              <a:rPr lang="en-US" sz="4000">
                <a:solidFill>
                  <a:srgbClr val="000000"/>
                </a:solidFill>
                <a:latin typeface=".VnTimeH" pitchFamily="34" charset="0"/>
              </a:rPr>
              <a:t>(</a:t>
            </a:r>
            <a:r>
              <a:rPr lang="en-US" sz="4000">
                <a:solidFill>
                  <a:srgbClr val="000000"/>
                </a:solidFill>
                <a:latin typeface="Times New Roman" pitchFamily="18" charset="0"/>
              </a:rPr>
              <a:t>Tiết</a:t>
            </a:r>
            <a:r>
              <a:rPr lang="en-US" sz="4000">
                <a:solidFill>
                  <a:srgbClr val="000000"/>
                </a:solidFill>
                <a:latin typeface=".VnTimeH" pitchFamily="34" charset="0"/>
              </a:rPr>
              <a:t>1)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 flipV="1">
            <a:off x="457200" y="59309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.</a:t>
            </a:r>
          </a:p>
        </p:txBody>
      </p:sp>
      <p:sp>
        <p:nvSpPr>
          <p:cNvPr id="15364" name="AutoShape 5"/>
          <p:cNvSpPr>
            <a:spLocks noChangeArrowheads="1"/>
          </p:cNvSpPr>
          <p:nvPr/>
        </p:nvSpPr>
        <p:spPr bwMode="auto">
          <a:xfrm>
            <a:off x="1371600" y="228600"/>
            <a:ext cx="6477000" cy="2514600"/>
          </a:xfrm>
          <a:prstGeom prst="ribbon">
            <a:avLst>
              <a:gd name="adj1" fmla="val 24792"/>
              <a:gd name="adj2" fmla="val 63991"/>
            </a:avLst>
          </a:prstGeom>
          <a:gradFill rotWithShape="1">
            <a:gsLst>
              <a:gs pos="0">
                <a:srgbClr val="0066FF"/>
              </a:gs>
              <a:gs pos="50000">
                <a:srgbClr val="FFFFFF"/>
              </a:gs>
              <a:gs pos="100000">
                <a:srgbClr val="0066FF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0000FF"/>
              </a:solidFill>
              <a:latin typeface=".VnTime" pitchFamily="34" charset="0"/>
            </a:endParaRPr>
          </a:p>
          <a:p>
            <a:pPr algn="ctr"/>
            <a:r>
              <a:rPr lang="en-US" sz="3200" b="1">
                <a:solidFill>
                  <a:srgbClr val="FF0000"/>
                </a:solidFill>
                <a:latin typeface=".VnTimeH" pitchFamily="34" charset="0"/>
              </a:rPr>
              <a:t>Khoa häc</a:t>
            </a:r>
          </a:p>
          <a:p>
            <a:pPr algn="ctr"/>
            <a:endParaRPr lang="en-US" sz="3200" b="1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304800" y="3017838"/>
            <a:ext cx="8610600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0070C0"/>
                </a:solidFill>
                <a:latin typeface="Calibri" pitchFamily="34" charset="0"/>
              </a:rPr>
              <a:t>         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 nhiệt độ cơ thể</a:t>
            </a:r>
          </a:p>
          <a:p>
            <a:endParaRPr lang="vi-VN" sz="7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Đo nhiệt độ của nước</a:t>
            </a:r>
          </a:p>
          <a:p>
            <a:endParaRPr lang="en-US" sz="7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Đo nhiệt độ 3 ly nước: Nước đá, nước nóng và nước lạnh.</a:t>
            </a:r>
          </a:p>
          <a:p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33400" y="31242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33400" y="36576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7-Point Star 11"/>
          <p:cNvSpPr/>
          <p:nvPr/>
        </p:nvSpPr>
        <p:spPr>
          <a:xfrm>
            <a:off x="2514600" y="1219200"/>
            <a:ext cx="3429000" cy="1600200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 phút</a:t>
            </a:r>
          </a:p>
        </p:txBody>
      </p:sp>
      <p:sp>
        <p:nvSpPr>
          <p:cNvPr id="34821" name="AutoShape 4"/>
          <p:cNvSpPr>
            <a:spLocks noChangeArrowheads="1"/>
          </p:cNvSpPr>
          <p:nvPr/>
        </p:nvSpPr>
        <p:spPr bwMode="auto">
          <a:xfrm>
            <a:off x="5562600" y="76200"/>
            <a:ext cx="3581400" cy="838200"/>
          </a:xfrm>
          <a:prstGeom prst="ribbon">
            <a:avLst>
              <a:gd name="adj1" fmla="val 17708"/>
              <a:gd name="adj2" fmla="val 75000"/>
            </a:avLst>
          </a:prstGeom>
          <a:gradFill rotWithShape="1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66"/>
                </a:solidFill>
                <a:latin typeface=".VnTimeH" pitchFamily="34" charset="0"/>
              </a:rPr>
              <a:t>Khoa häc : </a:t>
            </a:r>
            <a:r>
              <a:rPr lang="en-US" b="1">
                <a:solidFill>
                  <a:srgbClr val="0000FF"/>
                </a:solidFill>
                <a:latin typeface=".VnTimeH" pitchFamily="34" charset="0"/>
              </a:rPr>
              <a:t>Nãng,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TimeH" pitchFamily="34" charset="0"/>
              </a:rPr>
              <a:t> l¹nh vµ nhiÖt ®é</a:t>
            </a:r>
            <a:endParaRPr lang="en-US" sz="16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0" y="0"/>
            <a:ext cx="3886200" cy="1295400"/>
          </a:xfrm>
          <a:prstGeom prst="horizontalScroll">
            <a:avLst>
              <a:gd name="adj" fmla="val 13259"/>
            </a:avLst>
          </a:prstGeom>
          <a:gradFill rotWithShape="1">
            <a:gsLst>
              <a:gs pos="0">
                <a:srgbClr val="00FF9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.VnTime" pitchFamily="34" charset="0"/>
              </a:rPr>
              <a:t>Hoạt động </a:t>
            </a:r>
            <a:r>
              <a:rPr lang="en-US" sz="2800" b="1">
                <a:latin typeface=".VnTime" pitchFamily="34" charset="0"/>
              </a:rPr>
              <a:t>3 :</a:t>
            </a:r>
          </a:p>
          <a:p>
            <a:pPr algn="ctr"/>
            <a:r>
              <a:rPr lang="en-US" sz="2600" b="1">
                <a:solidFill>
                  <a:srgbClr val="E46C0A"/>
                </a:solidFill>
              </a:rPr>
              <a:t>Thực hành theo nhóm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304800" y="1600200"/>
            <a:ext cx="86106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* </a:t>
            </a:r>
            <a:r>
              <a:rPr lang="en-US" sz="28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 đo nhiệt độ cơ thể:</a:t>
            </a:r>
          </a:p>
          <a:p>
            <a:endParaRPr lang="en-US" sz="1200" b="1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Bước 1: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Vẩy cho thủy ngân tụt hết xuống bầu trước khi đo.</a:t>
            </a:r>
          </a:p>
          <a:p>
            <a:endParaRPr lang="en-US" sz="1200" u="sng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Bước 2: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Đặt bầu nhiệt kế vào nách và kẹp tay lại để giữ nhiệt kế.</a:t>
            </a:r>
          </a:p>
          <a:p>
            <a:endParaRPr lang="en-US" sz="1200" u="sng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Bước 3: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Bấm giờ. Sau 3 phút lấy ra, ghi kết quả ra giấy.</a:t>
            </a:r>
          </a:p>
          <a:p>
            <a:endParaRPr lang="en-US" sz="2400" b="1" i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: Khi 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nhiệt độ c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ìn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ỏng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trong ống theo ph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ng vu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ng g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nhi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ệt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ế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AutoShape 4"/>
          <p:cNvSpPr>
            <a:spLocks noChangeArrowheads="1"/>
          </p:cNvSpPr>
          <p:nvPr/>
        </p:nvSpPr>
        <p:spPr bwMode="auto">
          <a:xfrm>
            <a:off x="5562600" y="76200"/>
            <a:ext cx="3581400" cy="838200"/>
          </a:xfrm>
          <a:prstGeom prst="ribbon">
            <a:avLst>
              <a:gd name="adj1" fmla="val 17708"/>
              <a:gd name="adj2" fmla="val 75000"/>
            </a:avLst>
          </a:prstGeom>
          <a:gradFill rotWithShape="1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66"/>
                </a:solidFill>
                <a:latin typeface=".VnTimeH" pitchFamily="34" charset="0"/>
              </a:rPr>
              <a:t>Khoa häc : </a:t>
            </a:r>
            <a:r>
              <a:rPr lang="en-US" b="1">
                <a:solidFill>
                  <a:srgbClr val="0000FF"/>
                </a:solidFill>
                <a:latin typeface=".VnTimeH" pitchFamily="34" charset="0"/>
              </a:rPr>
              <a:t>Nãng,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TimeH" pitchFamily="34" charset="0"/>
              </a:rPr>
              <a:t> l¹nh vµ nhiÖt ®é</a:t>
            </a:r>
            <a:endParaRPr lang="en-US" sz="16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35843" name="AutoShape 6"/>
          <p:cNvSpPr>
            <a:spLocks noChangeArrowheads="1"/>
          </p:cNvSpPr>
          <p:nvPr/>
        </p:nvSpPr>
        <p:spPr bwMode="auto">
          <a:xfrm>
            <a:off x="0" y="0"/>
            <a:ext cx="3886200" cy="1295400"/>
          </a:xfrm>
          <a:prstGeom prst="horizontalScroll">
            <a:avLst>
              <a:gd name="adj" fmla="val 13259"/>
            </a:avLst>
          </a:prstGeom>
          <a:gradFill rotWithShape="1">
            <a:gsLst>
              <a:gs pos="0">
                <a:srgbClr val="00FF9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.VnTime" pitchFamily="34" charset="0"/>
              </a:rPr>
              <a:t>Hoạt động </a:t>
            </a:r>
            <a:r>
              <a:rPr lang="en-US" sz="2800" b="1">
                <a:latin typeface=".VnTime" pitchFamily="34" charset="0"/>
              </a:rPr>
              <a:t>3 :</a:t>
            </a:r>
          </a:p>
          <a:p>
            <a:pPr algn="ctr"/>
            <a:r>
              <a:rPr lang="en-US" sz="2600" b="1">
                <a:solidFill>
                  <a:srgbClr val="E46C0A"/>
                </a:solidFill>
              </a:rPr>
              <a:t>Thực hành theo nhóm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Hộp_Văn_Bản 4"/>
          <p:cNvSpPr txBox="1">
            <a:spLocks noChangeArrowheads="1"/>
          </p:cNvSpPr>
          <p:nvPr/>
        </p:nvSpPr>
        <p:spPr bwMode="auto">
          <a:xfrm>
            <a:off x="381000" y="2732088"/>
            <a:ext cx="8610600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0070C0"/>
                </a:solidFill>
                <a:latin typeface="Calibri" pitchFamily="34" charset="0"/>
              </a:rPr>
              <a:t>          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 nhiệt độ cơ thể</a:t>
            </a:r>
            <a:r>
              <a:rPr lang="en-US" sz="2800" b="1" i="1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endParaRPr lang="en-US" sz="400" b="1" i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Bước 1: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Vẩy cho thủy ngân tụt hết xuống bầu trước khi đo.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Bước 2: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Đặt bầu nhiệt kế vào nách và kẹp tay lại để giữ nhiệt kế.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Bước 3: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Bấm giờ. Sau 3 phút lấy ra, ghi kết quả ra giấy.</a:t>
            </a:r>
          </a:p>
          <a:p>
            <a:endParaRPr lang="en-US" sz="300" b="1" i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200" b="1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200" b="1" i="1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i="1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vi-VN" sz="2200" b="1" i="1"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US" sz="2200" b="1" i="1">
                <a:latin typeface="Times New Roman" pitchFamily="18" charset="0"/>
                <a:cs typeface="Times New Roman" pitchFamily="18" charset="0"/>
              </a:rPr>
              <a:t>: Khi </a:t>
            </a:r>
            <a:r>
              <a:rPr lang="vi-VN" sz="2200" b="1" i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i="1">
                <a:latin typeface="Times New Roman" pitchFamily="18" charset="0"/>
                <a:cs typeface="Times New Roman" pitchFamily="18" charset="0"/>
              </a:rPr>
              <a:t> nhiệt độ c</a:t>
            </a:r>
            <a:r>
              <a:rPr lang="vi-VN" sz="2200" b="1" i="1"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2200" b="1" i="1"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vi-VN" sz="2200" b="1" i="1">
                <a:latin typeface="Times New Roman" pitchFamily="18" charset="0"/>
                <a:cs typeface="Times New Roman" pitchFamily="18" charset="0"/>
              </a:rPr>
              <a:t>ìn</a:t>
            </a:r>
            <a:r>
              <a:rPr lang="en-US" sz="2200" b="1" i="1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200" b="1" i="1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200" b="1" i="1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vi-VN" sz="2200" b="1" i="1"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2200" b="1" i="1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200" b="1" i="1">
                <a:latin typeface="Times New Roman" pitchFamily="18" charset="0"/>
                <a:cs typeface="Times New Roman" pitchFamily="18" charset="0"/>
              </a:rPr>
              <a:t>ỏng</a:t>
            </a:r>
            <a:r>
              <a:rPr lang="en-US" sz="2200" b="1" i="1">
                <a:latin typeface="Times New Roman" pitchFamily="18" charset="0"/>
                <a:cs typeface="Times New Roman" pitchFamily="18" charset="0"/>
              </a:rPr>
              <a:t> trong ống theo ph</a:t>
            </a:r>
            <a:r>
              <a:rPr lang="vi-VN" sz="2200" b="1" i="1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200" b="1" i="1">
                <a:latin typeface="Times New Roman" pitchFamily="18" charset="0"/>
                <a:cs typeface="Times New Roman" pitchFamily="18" charset="0"/>
              </a:rPr>
              <a:t>ng vu</a:t>
            </a:r>
            <a:r>
              <a:rPr lang="vi-VN" sz="2200" b="1" i="1"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2200" b="1" i="1">
                <a:latin typeface="Times New Roman" pitchFamily="18" charset="0"/>
                <a:cs typeface="Times New Roman" pitchFamily="18" charset="0"/>
              </a:rPr>
              <a:t>ng g</a:t>
            </a:r>
            <a:r>
              <a:rPr lang="vi-VN" sz="2200" b="1" i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2200" b="1" i="1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200" b="1" i="1"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22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i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200" b="1" i="1">
                <a:latin typeface="Times New Roman" pitchFamily="18" charset="0"/>
                <a:cs typeface="Times New Roman" pitchFamily="18" charset="0"/>
              </a:rPr>
              <a:t> nhi</a:t>
            </a:r>
            <a:r>
              <a:rPr lang="vi-VN" sz="2200" b="1" i="1">
                <a:latin typeface="Times New Roman" pitchFamily="18" charset="0"/>
                <a:cs typeface="Times New Roman" pitchFamily="18" charset="0"/>
              </a:rPr>
              <a:t>ệt</a:t>
            </a:r>
            <a:r>
              <a:rPr lang="en-US" sz="2200" b="1" i="1"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vi-VN" sz="2200" b="1" i="1">
                <a:latin typeface="Times New Roman" pitchFamily="18" charset="0"/>
                <a:cs typeface="Times New Roman" pitchFamily="18" charset="0"/>
              </a:rPr>
              <a:t>ế</a:t>
            </a:r>
            <a:r>
              <a:rPr lang="en-US" sz="2200" b="1" i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Đo nhiệt độ của nước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Đo nhiệt độ 3 ly nước: Nước đá, nước nóng và nước lạnh.</a:t>
            </a:r>
          </a:p>
          <a:p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33400" y="28956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33400" y="52578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7-Point Star 11"/>
          <p:cNvSpPr/>
          <p:nvPr/>
        </p:nvSpPr>
        <p:spPr>
          <a:xfrm>
            <a:off x="2971800" y="1066800"/>
            <a:ext cx="3886200" cy="1600200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9" name="AutoShape 4"/>
          <p:cNvSpPr>
            <a:spLocks noChangeArrowheads="1"/>
          </p:cNvSpPr>
          <p:nvPr/>
        </p:nvSpPr>
        <p:spPr bwMode="auto">
          <a:xfrm>
            <a:off x="5562600" y="76200"/>
            <a:ext cx="3581400" cy="838200"/>
          </a:xfrm>
          <a:prstGeom prst="ribbon">
            <a:avLst>
              <a:gd name="adj1" fmla="val 17708"/>
              <a:gd name="adj2" fmla="val 75000"/>
            </a:avLst>
          </a:prstGeom>
          <a:gradFill rotWithShape="1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66"/>
                </a:solidFill>
                <a:latin typeface=".VnTimeH" pitchFamily="34" charset="0"/>
              </a:rPr>
              <a:t>Khoa häc : </a:t>
            </a:r>
            <a:r>
              <a:rPr lang="en-US" b="1">
                <a:solidFill>
                  <a:srgbClr val="0000FF"/>
                </a:solidFill>
                <a:latin typeface=".VnTimeH" pitchFamily="34" charset="0"/>
              </a:rPr>
              <a:t>Nãng,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TimeH" pitchFamily="34" charset="0"/>
              </a:rPr>
              <a:t> l¹nh vµ nhiÖt ®é</a:t>
            </a:r>
            <a:endParaRPr lang="en-US" sz="1600" b="1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0" y="0"/>
            <a:ext cx="3886200" cy="1295400"/>
          </a:xfrm>
          <a:prstGeom prst="horizontalScroll">
            <a:avLst>
              <a:gd name="adj" fmla="val 13259"/>
            </a:avLst>
          </a:prstGeom>
          <a:gradFill rotWithShape="1">
            <a:gsLst>
              <a:gs pos="0">
                <a:srgbClr val="00FF9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.VnTime" pitchFamily="34" charset="0"/>
              </a:rPr>
              <a:t>Hoạt động </a:t>
            </a:r>
            <a:r>
              <a:rPr lang="en-US" sz="2800" b="1">
                <a:latin typeface=".VnTime" pitchFamily="34" charset="0"/>
              </a:rPr>
              <a:t>3 :</a:t>
            </a:r>
          </a:p>
          <a:p>
            <a:pPr algn="ctr"/>
            <a:r>
              <a:rPr lang="en-US" sz="2600" b="1">
                <a:solidFill>
                  <a:srgbClr val="E46C0A"/>
                </a:solidFill>
              </a:rPr>
              <a:t>Thực hành theo nhóm</a:t>
            </a:r>
          </a:p>
        </p:txBody>
      </p:sp>
      <p:sp>
        <p:nvSpPr>
          <p:cNvPr id="2" name="7-Point Star 11"/>
          <p:cNvSpPr/>
          <p:nvPr/>
        </p:nvSpPr>
        <p:spPr>
          <a:xfrm>
            <a:off x="2971800" y="1066800"/>
            <a:ext cx="3886200" cy="1600200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3" name="7-Point Star 11"/>
          <p:cNvSpPr>
            <a:spLocks noChangeArrowheads="1"/>
          </p:cNvSpPr>
          <p:nvPr/>
        </p:nvSpPr>
        <p:spPr bwMode="auto">
          <a:xfrm>
            <a:off x="2971800" y="1066800"/>
            <a:ext cx="3886200" cy="1600200"/>
          </a:xfrm>
          <a:custGeom>
            <a:avLst/>
            <a:gdLst>
              <a:gd name="T0" fmla="*/ 3501347 w 3886200"/>
              <a:gd name="T1" fmla="*/ 316941 h 1600200"/>
              <a:gd name="T2" fmla="*/ 3886210 w 3886200"/>
              <a:gd name="T3" fmla="*/ 1029099 h 1600200"/>
              <a:gd name="T4" fmla="*/ 2807856 w 3886200"/>
              <a:gd name="T5" fmla="*/ 1600208 h 1600200"/>
              <a:gd name="T6" fmla="*/ 1078344 w 3886200"/>
              <a:gd name="T7" fmla="*/ 1600208 h 1600200"/>
              <a:gd name="T8" fmla="*/ -10 w 3886200"/>
              <a:gd name="T9" fmla="*/ 1029099 h 1600200"/>
              <a:gd name="T10" fmla="*/ 384853 w 3886200"/>
              <a:gd name="T11" fmla="*/ 316941 h 1600200"/>
              <a:gd name="T12" fmla="*/ 1943100 w 3886200"/>
              <a:gd name="T13" fmla="*/ 0 h 1600200"/>
              <a:gd name="T14" fmla="*/ 0 60000 65536"/>
              <a:gd name="T15" fmla="*/ 0 60000 65536"/>
              <a:gd name="T16" fmla="*/ 5898240 60000 65536"/>
              <a:gd name="T17" fmla="*/ 5898240 60000 65536"/>
              <a:gd name="T18" fmla="*/ 11796480 60000 65536"/>
              <a:gd name="T19" fmla="*/ 11796480 60000 65536"/>
              <a:gd name="T20" fmla="*/ 17694720 60000 65536"/>
              <a:gd name="T21" fmla="*/ 864762 w 3886200"/>
              <a:gd name="T22" fmla="*/ 316941 h 1600200"/>
              <a:gd name="T23" fmla="*/ 3021438 w 3886200"/>
              <a:gd name="T24" fmla="*/ 1204988 h 16002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86200" h="1600200">
                <a:moveTo>
                  <a:pt x="-10" y="1029099"/>
                </a:moveTo>
                <a:lnTo>
                  <a:pt x="598429" y="712160"/>
                </a:lnTo>
                <a:lnTo>
                  <a:pt x="384853" y="316941"/>
                </a:lnTo>
                <a:lnTo>
                  <a:pt x="1344671" y="316941"/>
                </a:lnTo>
                <a:lnTo>
                  <a:pt x="1943100" y="0"/>
                </a:lnTo>
                <a:lnTo>
                  <a:pt x="2541529" y="316941"/>
                </a:lnTo>
                <a:lnTo>
                  <a:pt x="3501347" y="316941"/>
                </a:lnTo>
                <a:lnTo>
                  <a:pt x="3287771" y="712160"/>
                </a:lnTo>
                <a:lnTo>
                  <a:pt x="3886210" y="1029099"/>
                </a:lnTo>
                <a:lnTo>
                  <a:pt x="3021438" y="1204988"/>
                </a:lnTo>
                <a:lnTo>
                  <a:pt x="2807856" y="1600208"/>
                </a:lnTo>
                <a:lnTo>
                  <a:pt x="1943100" y="1424317"/>
                </a:lnTo>
                <a:lnTo>
                  <a:pt x="1078344" y="1600208"/>
                </a:lnTo>
                <a:lnTo>
                  <a:pt x="864762" y="1204988"/>
                </a:lnTo>
                <a:close/>
              </a:path>
            </a:pathLst>
          </a:custGeom>
          <a:solidFill>
            <a:srgbClr val="FFCC99"/>
          </a:solidFill>
          <a:ln w="9525" algn="ctr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Trình bày kết quả của nhóm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1447800" y="228600"/>
            <a:ext cx="6629400" cy="533400"/>
          </a:xfrm>
          <a:prstGeom prst="ribbon">
            <a:avLst>
              <a:gd name="adj1" fmla="val 17708"/>
              <a:gd name="adj2" fmla="val 75000"/>
            </a:avLst>
          </a:prstGeom>
          <a:gradFill rotWithShape="1">
            <a:gsLst>
              <a:gs pos="0">
                <a:srgbClr val="FFFF66"/>
              </a:gs>
              <a:gs pos="50000">
                <a:srgbClr val="FFFF66">
                  <a:gamma/>
                  <a:tint val="0"/>
                  <a:invGamma/>
                </a:srgbClr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Kết luận 2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88392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LU" sz="2800" b="1">
                <a:solidFill>
                  <a:srgbClr val="0000CC"/>
                </a:solidFill>
                <a:latin typeface="VNI-Times" pitchFamily="2" charset="0"/>
              </a:rPr>
              <a:t> *Ño nhieät ñoä nöôùc soâi.</a:t>
            </a:r>
          </a:p>
          <a:p>
            <a:pPr algn="just">
              <a:spcBef>
                <a:spcPct val="50000"/>
              </a:spcBef>
            </a:pPr>
            <a:r>
              <a:rPr lang="fr-LU" sz="2800" b="1">
                <a:solidFill>
                  <a:srgbClr val="0000CC"/>
                </a:solidFill>
                <a:latin typeface="VNI-Times" pitchFamily="2" charset="0"/>
              </a:rPr>
              <a:t> *Ño nhieät ñoä nöôùc ñaù ñang tan.</a:t>
            </a:r>
          </a:p>
          <a:p>
            <a:pPr algn="just">
              <a:spcBef>
                <a:spcPct val="50000"/>
              </a:spcBef>
            </a:pPr>
            <a:r>
              <a:rPr lang="fr-LU" sz="2800" b="1">
                <a:solidFill>
                  <a:srgbClr val="0000CC"/>
                </a:solidFill>
                <a:latin typeface="VNI-Times" pitchFamily="2" charset="0"/>
              </a:rPr>
              <a:t> *Ño nhieät ñoä cô theå.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943600" y="1447800"/>
            <a:ext cx="1219200" cy="5191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LU" sz="2800" b="1">
                <a:solidFill>
                  <a:srgbClr val="0000FF"/>
                </a:solidFill>
                <a:latin typeface=".VnTime" pitchFamily="34" charset="0"/>
              </a:rPr>
              <a:t>100</a:t>
            </a:r>
            <a:r>
              <a:rPr lang="fr-LU" sz="2800" b="1" baseline="30000">
                <a:solidFill>
                  <a:srgbClr val="0000FF"/>
                </a:solidFill>
                <a:latin typeface=".VnTime" pitchFamily="34" charset="0"/>
              </a:rPr>
              <a:t>o</a:t>
            </a:r>
            <a:r>
              <a:rPr lang="fr-LU" sz="2800" b="1">
                <a:solidFill>
                  <a:srgbClr val="0000FF"/>
                </a:solidFill>
                <a:latin typeface=".VnTime" pitchFamily="34" charset="0"/>
              </a:rPr>
              <a:t>C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918200" y="2057400"/>
            <a:ext cx="1219200" cy="5191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LU" sz="2800" b="1">
                <a:solidFill>
                  <a:schemeClr val="hlink"/>
                </a:solidFill>
                <a:latin typeface=".VnTime" pitchFamily="34" charset="0"/>
              </a:rPr>
              <a:t>0</a:t>
            </a:r>
            <a:r>
              <a:rPr lang="fr-LU" sz="2800" b="1" baseline="30000">
                <a:solidFill>
                  <a:schemeClr val="hlink"/>
                </a:solidFill>
                <a:latin typeface=".VnTime" pitchFamily="34" charset="0"/>
              </a:rPr>
              <a:t>o</a:t>
            </a:r>
            <a:r>
              <a:rPr lang="fr-LU" sz="2800" b="1">
                <a:solidFill>
                  <a:schemeClr val="hlink"/>
                </a:solidFill>
                <a:latin typeface=".VnTime" pitchFamily="34" charset="0"/>
              </a:rPr>
              <a:t>C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6019800" y="2667000"/>
            <a:ext cx="1066800" cy="5191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LU" sz="2800" b="1">
                <a:solidFill>
                  <a:schemeClr val="accent1"/>
                </a:solidFill>
                <a:latin typeface=".VnTime" pitchFamily="34" charset="0"/>
              </a:rPr>
              <a:t>37</a:t>
            </a:r>
            <a:r>
              <a:rPr lang="fr-LU" sz="2800" b="1" baseline="30000">
                <a:solidFill>
                  <a:schemeClr val="accent1"/>
                </a:solidFill>
                <a:latin typeface=".VnTime" pitchFamily="34" charset="0"/>
              </a:rPr>
              <a:t>o</a:t>
            </a:r>
            <a:r>
              <a:rPr lang="fr-LU" sz="2800" b="1">
                <a:solidFill>
                  <a:schemeClr val="accent1"/>
                </a:solidFill>
                <a:latin typeface=".VnTime" pitchFamily="34" charset="0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3" grpId="0"/>
      <p:bldP spid="46084" grpId="0" animBg="1"/>
      <p:bldP spid="46085" grpId="0" animBg="1"/>
      <p:bldP spid="4608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2"/>
          <p:cNvSpPr>
            <a:spLocks noChangeArrowheads="1"/>
          </p:cNvSpPr>
          <p:nvPr/>
        </p:nvSpPr>
        <p:spPr bwMode="auto">
          <a:xfrm>
            <a:off x="457200" y="1600200"/>
            <a:ext cx="8305800" cy="37338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1143000" y="2286000"/>
            <a:ext cx="7086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VNI-Palatin" pitchFamily="2" charset="0"/>
              </a:rPr>
              <a:t>  </a:t>
            </a:r>
            <a:r>
              <a:rPr lang="fr-LU" sz="2400" b="1">
                <a:solidFill>
                  <a:srgbClr val="0000CC"/>
                </a:solidFill>
                <a:latin typeface="VNI-Palatin" pitchFamily="2" charset="0"/>
              </a:rPr>
              <a:t>Nhieät ñoä cuûa hôi nöôùc ñang soâi laø 100</a:t>
            </a:r>
            <a:r>
              <a:rPr lang="fr-LU" sz="2400" b="1" baseline="30000">
                <a:solidFill>
                  <a:srgbClr val="0000CC"/>
                </a:solidFill>
                <a:latin typeface="VNI-Palatin" pitchFamily="2" charset="0"/>
              </a:rPr>
              <a:t>0</a:t>
            </a:r>
            <a:r>
              <a:rPr lang="fr-LU" sz="2400" b="1">
                <a:solidFill>
                  <a:srgbClr val="0000CC"/>
                </a:solidFill>
                <a:latin typeface="VNI-Palatin" pitchFamily="2" charset="0"/>
              </a:rPr>
              <a:t>C, cuûa nöôùc ñaù ñang tan laø 0</a:t>
            </a:r>
            <a:r>
              <a:rPr lang="fr-LU" sz="2400" b="1" baseline="30000">
                <a:solidFill>
                  <a:srgbClr val="0000CC"/>
                </a:solidFill>
                <a:latin typeface="VNI-Palatin" pitchFamily="2" charset="0"/>
              </a:rPr>
              <a:t>0</a:t>
            </a:r>
            <a:r>
              <a:rPr lang="fr-LU" sz="2400" b="1">
                <a:solidFill>
                  <a:srgbClr val="0000CC"/>
                </a:solidFill>
                <a:latin typeface="VNI-Palatin" pitchFamily="2" charset="0"/>
              </a:rPr>
              <a:t>C.</a:t>
            </a:r>
          </a:p>
          <a:p>
            <a:r>
              <a:rPr lang="fr-LU" sz="2400" b="1">
                <a:solidFill>
                  <a:srgbClr val="0000CC"/>
                </a:solidFill>
                <a:latin typeface="VNI-Palatin" pitchFamily="2" charset="0"/>
              </a:rPr>
              <a:t>        Nhieät ñoä cô theå cuûa ngöôøi khoeû maïnh vaøo khoaûng 37</a:t>
            </a:r>
            <a:r>
              <a:rPr lang="fr-LU" sz="2400" b="1" baseline="30000">
                <a:solidFill>
                  <a:srgbClr val="0000CC"/>
                </a:solidFill>
                <a:latin typeface="VNI-Palatin" pitchFamily="2" charset="0"/>
              </a:rPr>
              <a:t>0</a:t>
            </a:r>
            <a:r>
              <a:rPr lang="fr-LU" sz="2400" b="1">
                <a:solidFill>
                  <a:srgbClr val="0000CC"/>
                </a:solidFill>
                <a:latin typeface="VNI-Palatin" pitchFamily="2" charset="0"/>
              </a:rPr>
              <a:t>C. Khi nhieät ñoä cô theå cao hôn hoaëc thaáp hôn möùc ñoù laø daáu hieäu cô theå bò beänh, caàn phaûi ñi khaùm vaø chöõa beänh.</a:t>
            </a:r>
            <a:endParaRPr lang="en-US" sz="2400" b="1">
              <a:latin typeface="VNI-Palatin" pitchFamily="2" charset="0"/>
            </a:endParaRP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200400" y="2286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KẾT LUẬN:</a:t>
            </a:r>
          </a:p>
        </p:txBody>
      </p:sp>
      <p:sp>
        <p:nvSpPr>
          <p:cNvPr id="37892" name="AutoShape 5"/>
          <p:cNvSpPr>
            <a:spLocks noChangeArrowheads="1"/>
          </p:cNvSpPr>
          <p:nvPr/>
        </p:nvSpPr>
        <p:spPr bwMode="auto">
          <a:xfrm rot="5400000">
            <a:off x="4130675" y="746125"/>
            <a:ext cx="654050" cy="990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33400" y="44196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 đo nhiệt độ của vật, người ta dùng dụng cụ gì?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33400" y="4419600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những loại nhiệt kế nào đã nêu trong ghi nhớ?</a:t>
            </a:r>
          </a:p>
        </p:txBody>
      </p:sp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8610600" cy="1600200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Trò chơi: Món quà bí mật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33400" y="5181600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Nhiệt kế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09600" y="5105400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* Nhiệt kế đo nhiệt độ cơ thể và nhiệt kế đo nhiệt độ không khí.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09600" y="4495800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 độ trung bình của cơ thể là bao nhiêu </a:t>
            </a:r>
            <a:r>
              <a:rPr lang="en-US" sz="28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C? 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09600" y="5257800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vi-V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vi-V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4" name="Picture 2" descr="C:\Users\My PC\Pictures\hh\6810ef6ac005085875910362f45113f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66875"/>
            <a:ext cx="2514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3" descr="C:\Users\My PC\Pictures\hh\images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676400"/>
            <a:ext cx="249555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4" descr="C:\Users\My PC\Pictures\hh\1B010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676400"/>
            <a:ext cx="2514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My PC\Pictures\hh\images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676400"/>
            <a:ext cx="259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My PC\Pictures\hh\tải xuống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6764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C:\Users\My PC\Pictures\hh\tải xuống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1676400"/>
            <a:ext cx="2286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8"/>
          <p:cNvSpPr txBox="1">
            <a:spLocks noChangeArrowheads="1"/>
          </p:cNvSpPr>
          <p:nvPr/>
        </p:nvSpPr>
        <p:spPr bwMode="auto">
          <a:xfrm>
            <a:off x="1371600" y="914400"/>
            <a:ext cx="632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50: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Nóng, lạnh và nhiệt độ</a:t>
            </a:r>
          </a:p>
        </p:txBody>
      </p:sp>
      <p:sp>
        <p:nvSpPr>
          <p:cNvPr id="40962" name="Text Box 8"/>
          <p:cNvSpPr txBox="1">
            <a:spLocks noChangeArrowheads="1"/>
          </p:cNvSpPr>
          <p:nvPr/>
        </p:nvSpPr>
        <p:spPr bwMode="auto">
          <a:xfrm>
            <a:off x="304800" y="1524000"/>
            <a:ext cx="632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Sự nóng, lạnh của vật.</a:t>
            </a:r>
          </a:p>
        </p:txBody>
      </p:sp>
      <p:sp>
        <p:nvSpPr>
          <p:cNvPr id="40963" name="Text Box 8"/>
          <p:cNvSpPr txBox="1">
            <a:spLocks noChangeArrowheads="1"/>
          </p:cNvSpPr>
          <p:nvPr/>
        </p:nvSpPr>
        <p:spPr bwMode="auto">
          <a:xfrm>
            <a:off x="304800" y="2452688"/>
            <a:ext cx="632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Giới thiệu về nhiệt kế.</a:t>
            </a:r>
          </a:p>
        </p:txBody>
      </p:sp>
      <p:sp>
        <p:nvSpPr>
          <p:cNvPr id="40964" name="Text Box 8"/>
          <p:cNvSpPr txBox="1">
            <a:spLocks noChangeArrowheads="1"/>
          </p:cNvSpPr>
          <p:nvPr/>
        </p:nvSpPr>
        <p:spPr bwMode="auto">
          <a:xfrm>
            <a:off x="304800" y="2895600"/>
            <a:ext cx="8534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 1: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Để đo nhiệt độ của một vật, ta sử dụng nhiệt kế. Có nhiều loại nhiệt kế khác nhau: Nhiệt kế đo nhiệt độ cơ thể; nhiệt kế đo nhiệt độ không khí…</a:t>
            </a:r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304800" y="3976688"/>
            <a:ext cx="632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Thực hành đo nhiệt độ.</a:t>
            </a: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304800" y="5135563"/>
            <a:ext cx="8534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Nhi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ệt độ của cơ thể của người khỏe mạnh vào khoảng 37 </a:t>
            </a:r>
            <a:r>
              <a:rPr lang="vi-VN" sz="24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C. Khi nhiệt độ cơ thể cao hơn hoặc thấp hơn mức đó là dấu hiệu cơ thể bị bệnh, cần phải đi khám và chữa bệnh.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7" name="Rectangle 10"/>
          <p:cNvSpPr>
            <a:spLocks noChangeArrowheads="1"/>
          </p:cNvSpPr>
          <p:nvPr/>
        </p:nvSpPr>
        <p:spPr bwMode="auto">
          <a:xfrm>
            <a:off x="304800" y="4427538"/>
            <a:ext cx="883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 2: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Nhiệt độ của hơi nước đang sôi là 100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C, của nước đá đang tan là 0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0968" name="Rectangle 13"/>
          <p:cNvSpPr>
            <a:spLocks noChangeArrowheads="1"/>
          </p:cNvSpPr>
          <p:nvPr/>
        </p:nvSpPr>
        <p:spPr bwMode="auto">
          <a:xfrm>
            <a:off x="304800" y="19812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Nhiệt độ là đại lượng chỉ độ nóng, lạnh của một vật có đơn vị là 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 </a:t>
            </a:r>
          </a:p>
        </p:txBody>
      </p:sp>
    </p:spTree>
  </p:cSld>
  <p:clrMapOvr>
    <a:masterClrMapping/>
  </p:clrMapOvr>
  <p:transition>
    <p:check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987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 descr="Picture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4267200"/>
            <a:ext cx="20351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butterfly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809101">
            <a:off x="8279607" y="3672681"/>
            <a:ext cx="95885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butterfly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797167">
            <a:off x="1505744" y="4514056"/>
            <a:ext cx="6096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butterfly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9779">
            <a:off x="6927850" y="4811713"/>
            <a:ext cx="80645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butterfly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40868">
            <a:off x="-80963" y="4040188"/>
            <a:ext cx="806451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10" descr="Picture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5025" y="4267200"/>
            <a:ext cx="20351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1" descr="13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1295400"/>
            <a:ext cx="4953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2" descr="CS0007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341312" y="341312"/>
            <a:ext cx="2732088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3" descr="CS0007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6411913" y="0"/>
            <a:ext cx="2732087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8" descr="Magnolia-01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7767258">
            <a:off x="7810500" y="3429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9" descr="Magnolia-01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9058770">
            <a:off x="0" y="3048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"/>
          <p:cNvSpPr txBox="1">
            <a:spLocks noChangeArrowheads="1"/>
          </p:cNvSpPr>
          <p:nvPr/>
        </p:nvSpPr>
        <p:spPr bwMode="auto">
          <a:xfrm>
            <a:off x="1371600" y="1219200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50: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Nóng, lạnh và nhiệt độ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62000" y="1981200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Sự nóng, lạnh của vật: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590800"/>
            <a:ext cx="784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Em hãy kể tên một số vật nóng và vật lạnh thường gặp hằng ngày?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8"/>
          <p:cNvSpPr txBox="1">
            <a:spLocks noChangeArrowheads="1"/>
          </p:cNvSpPr>
          <p:nvPr/>
        </p:nvSpPr>
        <p:spPr bwMode="auto">
          <a:xfrm>
            <a:off x="1371600" y="1081088"/>
            <a:ext cx="632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50: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Nóng, lạnh và nhiệt độ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95400" y="2300288"/>
            <a:ext cx="662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Một số vật nóng và vật lạnh thường gặp:</a:t>
            </a: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1828800" y="2895600"/>
            <a:ext cx="1579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 nóng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10213" y="2833688"/>
            <a:ext cx="1500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 lạnh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343400" y="30480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914400" y="3200400"/>
            <a:ext cx="32766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+ Nước đun nóng, hơi nước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+ Nồi đang nấu ăn</a:t>
            </a:r>
          </a:p>
          <a:p>
            <a:endParaRPr lang="en-US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+ Gạch nung trong lò</a:t>
            </a:r>
          </a:p>
          <a:p>
            <a:endParaRPr lang="en-US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+ Nền xi măng khi trời nắng ….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724400" y="3200400"/>
            <a:ext cx="3673475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+ Nước đá</a:t>
            </a:r>
          </a:p>
          <a:p>
            <a:endParaRPr lang="en-US" sz="16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+ Khe tủ lạnh</a:t>
            </a:r>
          </a:p>
          <a:p>
            <a:endParaRPr lang="en-US" sz="12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+  Đồ trong tủ lạnh (rau, củ quả để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vào tủ lạnh, lúc lấy ra ta thấy rau, củ quả lạnh)…</a:t>
            </a:r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762000" y="1676400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1. Sự nóng, lạnh của vật</a:t>
            </a: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914400" y="3200400"/>
            <a:ext cx="32766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+ Nước đun nóng, hơi nước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+ Nồi đang nấu ăn</a:t>
            </a:r>
          </a:p>
          <a:p>
            <a:endParaRPr lang="en-US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+ Gạch nung trong lò</a:t>
            </a:r>
          </a:p>
          <a:p>
            <a:endParaRPr lang="en-US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+ Nền xi măng khi trời nắng ….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4724400" y="3200400"/>
            <a:ext cx="3673475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+ Nước đá</a:t>
            </a:r>
          </a:p>
          <a:p>
            <a:endParaRPr lang="en-US" sz="16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+ Khe tủ lạnh</a:t>
            </a:r>
          </a:p>
          <a:p>
            <a:endParaRPr lang="en-US" sz="12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+  Đồ trong tủ lạnh (rau, củ quả để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vào tủ lạnh, lúc lấy ra ta thấy rau, củ quả lạnh)…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914400" y="3200400"/>
            <a:ext cx="32766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+ Nước đun nóng, hơi nước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+ Nồi đang nấu ăn</a:t>
            </a:r>
          </a:p>
          <a:p>
            <a:endParaRPr lang="en-US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+ Gạch nung trong lò</a:t>
            </a:r>
          </a:p>
          <a:p>
            <a:endParaRPr lang="en-US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+ Nền xi măng khi trời nắng ….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724400" y="3200400"/>
            <a:ext cx="3673475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+ Nước đá</a:t>
            </a:r>
          </a:p>
          <a:p>
            <a:endParaRPr lang="en-US" sz="16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+ Khe tủ lạnh</a:t>
            </a:r>
          </a:p>
          <a:p>
            <a:endParaRPr lang="en-US" sz="12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+  Đồ trong tủ lạnh (rau, củ quả để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vào tủ lạnh, lúc lấy ra ta thấy rau, củ quả lạnh)…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1"/>
      <p:bldP spid="7" grpId="0" animBg="1"/>
      <p:bldP spid="8" grpId="0"/>
      <p:bldP spid="9" grpId="0"/>
      <p:bldP spid="2" grpId="0"/>
      <p:bldP spid="3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8"/>
          <p:cNvSpPr txBox="1">
            <a:spLocks noChangeArrowheads="1"/>
          </p:cNvSpPr>
          <p:nvPr/>
        </p:nvSpPr>
        <p:spPr bwMode="auto">
          <a:xfrm>
            <a:off x="1371600" y="1219200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50: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Nóng, lạnh và nhiệt độ</a:t>
            </a:r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762000" y="1981200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1. Sự nóng, lạnh của vật</a:t>
            </a:r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1676400" y="2362200"/>
            <a:ext cx="6781800" cy="2362200"/>
          </a:xfrm>
          <a:prstGeom prst="cloudCallout">
            <a:avLst>
              <a:gd name="adj1" fmla="val 22657"/>
              <a:gd name="adj2" fmla="val -577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</a:pPr>
            <a:r>
              <a:rPr lang="en-US" sz="3200">
                <a:latin typeface="Calibri" pitchFamily="34" charset="0"/>
              </a:rPr>
              <a:t>      Em hãy nêu những hiểu biết của mình về </a:t>
            </a:r>
            <a:r>
              <a:rPr lang="en-US" sz="3200" b="1">
                <a:latin typeface="Calibri" pitchFamily="34" charset="0"/>
              </a:rPr>
              <a:t>nóng, lạnh và nhiệt độ</a:t>
            </a:r>
            <a:r>
              <a:rPr lang="en-US" sz="3200">
                <a:latin typeface="Calibri" pitchFamily="34" charset="0"/>
              </a:rPr>
              <a:t>.</a:t>
            </a:r>
          </a:p>
          <a:p>
            <a:pPr marL="342900" indent="-342900">
              <a:spcBef>
                <a:spcPct val="3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1905000" y="2819400"/>
            <a:ext cx="5562600" cy="914400"/>
          </a:xfrm>
          <a:prstGeom prst="cloudCallout">
            <a:avLst>
              <a:gd name="adj1" fmla="val 28995"/>
              <a:gd name="adj2" fmla="val 5902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sz="2800" b="1">
                <a:solidFill>
                  <a:srgbClr val="CC0000"/>
                </a:solidFill>
              </a:rPr>
              <a:t>      </a:t>
            </a:r>
            <a:r>
              <a:rPr lang="en-US" sz="2800" b="1" u="sng">
                <a:solidFill>
                  <a:srgbClr val="CC0000"/>
                </a:solidFill>
              </a:rPr>
              <a:t>Đề xuất câu hỏi:</a:t>
            </a:r>
          </a:p>
          <a:p>
            <a:pPr algn="ctr"/>
            <a:endParaRPr lang="en-US" sz="2800">
              <a:latin typeface="Times New Roman" pitchFamily="18" charset="0"/>
            </a:endParaRP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1371600" y="1219200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50: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Nóng, lạnh và nhiệt độ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16" grpId="1" animBg="1"/>
      <p:bldP spid="389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533400" y="-76200"/>
            <a:ext cx="4267200" cy="1524000"/>
          </a:xfrm>
          <a:prstGeom prst="horizontalScroll">
            <a:avLst>
              <a:gd name="adj" fmla="val 13259"/>
            </a:avLst>
          </a:prstGeom>
          <a:gradFill rotWithShape="1">
            <a:gsLst>
              <a:gs pos="0">
                <a:srgbClr val="00FF9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Thực hành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 </a:t>
            </a:r>
          </a:p>
          <a:p>
            <a:pPr algn="ctr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thí nghiệm kiểm chứng</a:t>
            </a:r>
          </a:p>
        </p:txBody>
      </p:sp>
      <p:sp>
        <p:nvSpPr>
          <p:cNvPr id="19458" name="AutoShape 3"/>
          <p:cNvSpPr>
            <a:spLocks noChangeArrowheads="1"/>
          </p:cNvSpPr>
          <p:nvPr/>
        </p:nvSpPr>
        <p:spPr bwMode="auto">
          <a:xfrm>
            <a:off x="5410200" y="152400"/>
            <a:ext cx="3581400" cy="838200"/>
          </a:xfrm>
          <a:prstGeom prst="ribbon">
            <a:avLst>
              <a:gd name="adj1" fmla="val 17708"/>
              <a:gd name="adj2" fmla="val 75000"/>
            </a:avLst>
          </a:prstGeom>
          <a:gradFill rotWithShape="1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66"/>
                </a:solidFill>
                <a:latin typeface=".VnTimeH" pitchFamily="34" charset="0"/>
              </a:rPr>
              <a:t>Khoa häc : </a:t>
            </a:r>
            <a:r>
              <a:rPr lang="en-US" b="1">
                <a:solidFill>
                  <a:srgbClr val="0000FF"/>
                </a:solidFill>
                <a:latin typeface=".VnTimeH" pitchFamily="34" charset="0"/>
              </a:rPr>
              <a:t>Nãng,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TimeH" pitchFamily="34" charset="0"/>
              </a:rPr>
              <a:t> l¹nh vµ nhiÖt ®é</a:t>
            </a:r>
            <a:endParaRPr lang="en-US" sz="1600" b="1">
              <a:solidFill>
                <a:srgbClr val="0000FF"/>
              </a:solidFill>
              <a:latin typeface=".VnTimeH" pitchFamily="34" charset="0"/>
            </a:endParaRP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152400" y="3962400"/>
            <a:ext cx="8686800" cy="2895600"/>
            <a:chOff x="96" y="2496"/>
            <a:chExt cx="5472" cy="1824"/>
          </a:xfrm>
        </p:grpSpPr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912" y="3955"/>
              <a:ext cx="5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latin typeface=".VnTime" pitchFamily="34" charset="0"/>
                </a:rPr>
                <a:t>A</a:t>
              </a:r>
            </a:p>
          </p:txBody>
        </p:sp>
        <p:sp>
          <p:nvSpPr>
            <p:cNvPr id="19466" name="Text Box 6"/>
            <p:cNvSpPr txBox="1">
              <a:spLocks noChangeArrowheads="1"/>
            </p:cNvSpPr>
            <p:nvPr/>
          </p:nvSpPr>
          <p:spPr bwMode="auto">
            <a:xfrm>
              <a:off x="2640" y="3955"/>
              <a:ext cx="5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latin typeface=".VnTime" pitchFamily="34" charset="0"/>
                </a:rPr>
                <a:t>B</a:t>
              </a:r>
            </a:p>
          </p:txBody>
        </p:sp>
        <p:sp>
          <p:nvSpPr>
            <p:cNvPr id="19467" name="Text Box 7"/>
            <p:cNvSpPr txBox="1">
              <a:spLocks noChangeArrowheads="1"/>
            </p:cNvSpPr>
            <p:nvPr/>
          </p:nvSpPr>
          <p:spPr bwMode="auto">
            <a:xfrm>
              <a:off x="4608" y="3955"/>
              <a:ext cx="5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latin typeface=".VnTime" pitchFamily="34" charset="0"/>
                </a:rPr>
                <a:t>C</a:t>
              </a:r>
            </a:p>
          </p:txBody>
        </p:sp>
        <p:pic>
          <p:nvPicPr>
            <p:cNvPr id="19468" name="Picture 8" descr="kien1"/>
            <p:cNvPicPr>
              <a:picLocks noChangeAspect="1" noChangeArrowheads="1"/>
            </p:cNvPicPr>
            <p:nvPr/>
          </p:nvPicPr>
          <p:blipFill>
            <a:blip r:embed="rId2"/>
            <a:srcRect b="25291"/>
            <a:stretch>
              <a:fillRect/>
            </a:stretch>
          </p:blipFill>
          <p:spPr bwMode="auto">
            <a:xfrm>
              <a:off x="96" y="2496"/>
              <a:ext cx="5472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762000" y="1295400"/>
            <a:ext cx="77724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Thí nghiệm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3200">
                <a:latin typeface="Times New Roman" pitchFamily="18" charset="0"/>
              </a:rPr>
              <a:t> Nước ở trong 3 ly ban đầu như nhau. Sau đó đổ thêm ít nước sôi vào ly B và cho đá vào ly C. Nhúng 2 ngón tay vào ly B (hay C) sau đó chuyển nhanh vào ly A. Lúc này ta có cảm giác như thế nào ?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914400" y="57912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.VnTime" pitchFamily="34" charset="0"/>
              </a:rPr>
              <a:t> </a:t>
            </a:r>
            <a:r>
              <a:rPr lang="en-US" sz="2000" b="1">
                <a:latin typeface="Times New Roman" pitchFamily="18" charset="0"/>
              </a:rPr>
              <a:t>Ly nước nguội</a:t>
            </a:r>
            <a:endParaRPr lang="en-US" sz="2000" b="1">
              <a:latin typeface=".VnTime" pitchFamily="34" charset="0"/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3657600" y="57912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Ly nước nóng</a:t>
            </a:r>
            <a:endParaRPr lang="en-US" sz="2000" b="1">
              <a:latin typeface=".VnTime" pitchFamily="34" charset="0"/>
            </a:endParaRP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6400800" y="58674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.VnTime" pitchFamily="34" charset="0"/>
              </a:rPr>
              <a:t> </a:t>
            </a:r>
            <a:r>
              <a:rPr lang="en-US" sz="2000" b="1">
                <a:latin typeface="Times New Roman" pitchFamily="18" charset="0"/>
              </a:rPr>
              <a:t>Ly nước có nước đá</a:t>
            </a:r>
            <a:endParaRPr lang="en-US" sz="2000" b="1">
              <a:latin typeface=".VnTime" pitchFamily="34" charset="0"/>
            </a:endParaRPr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914400" y="1447800"/>
            <a:ext cx="7772400" cy="1828800"/>
          </a:xfrm>
          <a:prstGeom prst="wedgeEllipseCallout">
            <a:avLst>
              <a:gd name="adj1" fmla="val -41727"/>
              <a:gd name="adj2" fmla="val 85940"/>
            </a:avLst>
          </a:prstGeom>
          <a:gradFill rotWithShape="1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Trong 3 coác nöôùc, coác A noùng hôn coác naøo vaø laïnh hôn coác naøo?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25" grpId="0"/>
      <p:bldP spid="34826" grpId="0"/>
      <p:bldP spid="34827" grpId="0"/>
      <p:bldP spid="34828" grpId="0"/>
      <p:bldP spid="19470" grpId="0" animBg="1"/>
      <p:bldP spid="1947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5" name="Group 25"/>
          <p:cNvGraphicFramePr>
            <a:graphicFrameLocks noGrp="1"/>
          </p:cNvGraphicFramePr>
          <p:nvPr/>
        </p:nvGraphicFramePr>
        <p:xfrm>
          <a:off x="533400" y="2057400"/>
          <a:ext cx="8153400" cy="4613276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Nêu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vấn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đề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Dự đo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á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Kết quả th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í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nghiệm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3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609600" y="2895600"/>
            <a:ext cx="22098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 Trong 3 ly    nước trên bàn, ly 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  <a:r>
              <a:rPr lang="en-US" sz="3200">
                <a:latin typeface="Times New Roman" pitchFamily="18" charset="0"/>
              </a:rPr>
              <a:t> nóng hơn ly nào và lạnh hơn ly nào ?</a:t>
            </a:r>
            <a:endParaRPr lang="en-US" sz="3200">
              <a:latin typeface=".VnTime" pitchFamily="34" charset="0"/>
            </a:endParaRP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2743200" y="0"/>
            <a:ext cx="441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Hoạt động nhóm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2286000" y="685800"/>
            <a:ext cx="502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QUAN SÁT VÀ DỰ ĐOÁN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457200" y="1447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PHIẾU HỌC TẬP</a:t>
            </a:r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auto">
          <a:xfrm>
            <a:off x="3276600" y="2819400"/>
            <a:ext cx="5334000" cy="1371600"/>
          </a:xfrm>
          <a:prstGeom prst="wedgeRoundRectCallout">
            <a:avLst>
              <a:gd name="adj1" fmla="val -45431"/>
              <a:gd name="adj2" fmla="val 118981"/>
              <a:gd name="adj3" fmla="val 16667"/>
            </a:avLst>
          </a:prstGeom>
          <a:solidFill>
            <a:srgbClr val="660066">
              <a:alpha val="7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  </a:t>
            </a:r>
            <a:r>
              <a:rPr lang="en-US" sz="2400" b="1" dirty="0" err="1">
                <a:solidFill>
                  <a:srgbClr val="00FFFF"/>
                </a:solidFill>
                <a:latin typeface="VNI-Palatin" pitchFamily="2" charset="0"/>
              </a:rPr>
              <a:t>Caùc</a:t>
            </a:r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VNI-Palatin" pitchFamily="2" charset="0"/>
              </a:rPr>
              <a:t>em</a:t>
            </a:r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VNI-Palatin" pitchFamily="2" charset="0"/>
              </a:rPr>
              <a:t>theo</a:t>
            </a:r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VNI-Palatin" pitchFamily="2" charset="0"/>
              </a:rPr>
              <a:t>nhoùm</a:t>
            </a:r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 5 </a:t>
            </a:r>
            <a:r>
              <a:rPr lang="en-US" sz="2400" b="1" dirty="0" err="1">
                <a:solidFill>
                  <a:srgbClr val="00FFFF"/>
                </a:solidFill>
                <a:latin typeface="VNI-Palatin" pitchFamily="2" charset="0"/>
              </a:rPr>
              <a:t>döï</a:t>
            </a:r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VNI-Palatin" pitchFamily="2" charset="0"/>
              </a:rPr>
              <a:t>ñoaùn</a:t>
            </a:r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VNI-Palatin" pitchFamily="2" charset="0"/>
              </a:rPr>
              <a:t>keát</a:t>
            </a:r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VNI-Palatin" pitchFamily="2" charset="0"/>
              </a:rPr>
              <a:t>quaû</a:t>
            </a:r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, </a:t>
            </a:r>
            <a:r>
              <a:rPr lang="en-US" sz="2400" b="1" dirty="0" err="1">
                <a:solidFill>
                  <a:srgbClr val="00FFFF"/>
                </a:solidFill>
                <a:latin typeface="VNI-Palatin" pitchFamily="2" charset="0"/>
              </a:rPr>
              <a:t>roài</a:t>
            </a:r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VNI-Palatin" pitchFamily="2" charset="0"/>
              </a:rPr>
              <a:t>laøm</a:t>
            </a:r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VNI-Palatin" pitchFamily="2" charset="0"/>
              </a:rPr>
              <a:t>thí</a:t>
            </a:r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VNI-Palatin" pitchFamily="2" charset="0"/>
              </a:rPr>
              <a:t>nghieäm</a:t>
            </a:r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- </a:t>
            </a:r>
            <a:r>
              <a:rPr lang="en-US" sz="2400" b="1" dirty="0" err="1">
                <a:solidFill>
                  <a:srgbClr val="00FFFF"/>
                </a:solidFill>
                <a:latin typeface="VNI-Palatin" pitchFamily="2" charset="0"/>
              </a:rPr>
              <a:t>ghi</a:t>
            </a:r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VNI-Palatin" pitchFamily="2" charset="0"/>
              </a:rPr>
              <a:t>keát</a:t>
            </a:r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VNI-Palatin" pitchFamily="2" charset="0"/>
              </a:rPr>
              <a:t>quaû</a:t>
            </a:r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VNI-Palatin" pitchFamily="2" charset="0"/>
              </a:rPr>
              <a:t>vaøo</a:t>
            </a:r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VNI-Palatin" pitchFamily="2" charset="0"/>
              </a:rPr>
              <a:t>phieáu</a:t>
            </a:r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VNI-Palatin" pitchFamily="2" charset="0"/>
              </a:rPr>
              <a:t>hoïc</a:t>
            </a:r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VNI-Palatin" pitchFamily="2" charset="0"/>
              </a:rPr>
              <a:t>taäp</a:t>
            </a:r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.</a:t>
            </a:r>
          </a:p>
          <a:p>
            <a:pPr algn="ctr"/>
            <a:endParaRPr lang="en-US" sz="24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4" grpId="0"/>
      <p:bldP spid="37905" grpId="0"/>
      <p:bldP spid="37906" grpId="0"/>
      <p:bldP spid="37907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8"/>
          <p:cNvSpPr txBox="1">
            <a:spLocks noChangeArrowheads="1"/>
          </p:cNvSpPr>
          <p:nvPr/>
        </p:nvSpPr>
        <p:spPr bwMode="auto">
          <a:xfrm>
            <a:off x="457200" y="1385888"/>
            <a:ext cx="632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Sự nóng, lạnh của vật</a:t>
            </a:r>
          </a:p>
        </p:txBody>
      </p:sp>
      <p:graphicFrame>
        <p:nvGraphicFramePr>
          <p:cNvPr id="22566" name="Group 38"/>
          <p:cNvGraphicFramePr>
            <a:graphicFrameLocks noGrp="1"/>
          </p:cNvGraphicFramePr>
          <p:nvPr/>
        </p:nvGraphicFramePr>
        <p:xfrm>
          <a:off x="457200" y="2181225"/>
          <a:ext cx="8077200" cy="4525010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Nêu vấn đề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Kết quả thí nghiệm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17" name="Text Box 16"/>
          <p:cNvSpPr txBox="1">
            <a:spLocks noChangeArrowheads="1"/>
          </p:cNvSpPr>
          <p:nvPr/>
        </p:nvSpPr>
        <p:spPr bwMode="auto">
          <a:xfrm>
            <a:off x="685800" y="3048000"/>
            <a:ext cx="2209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Trong 3 ly nước trên bàn, ly A nóng hơn ly nào và lạnh hơn ly nào ?</a:t>
            </a:r>
            <a:endParaRPr lang="en-US" sz="2800" b="1">
              <a:latin typeface="Calibri" pitchFamily="34" charset="0"/>
            </a:endParaRPr>
          </a:p>
        </p:txBody>
      </p: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3505200" y="3810000"/>
            <a:ext cx="4953000" cy="2713038"/>
            <a:chOff x="96" y="2496"/>
            <a:chExt cx="5472" cy="1709"/>
          </a:xfrm>
        </p:grpSpPr>
        <p:sp>
          <p:nvSpPr>
            <p:cNvPr id="21525" name="Text Box 27"/>
            <p:cNvSpPr txBox="1">
              <a:spLocks noChangeArrowheads="1"/>
            </p:cNvSpPr>
            <p:nvPr/>
          </p:nvSpPr>
          <p:spPr bwMode="auto">
            <a:xfrm>
              <a:off x="912" y="3955"/>
              <a:ext cx="5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1526" name="Text Box 28"/>
            <p:cNvSpPr txBox="1">
              <a:spLocks noChangeArrowheads="1"/>
            </p:cNvSpPr>
            <p:nvPr/>
          </p:nvSpPr>
          <p:spPr bwMode="auto">
            <a:xfrm>
              <a:off x="2641" y="3955"/>
              <a:ext cx="5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1527" name="Text Box 29"/>
            <p:cNvSpPr txBox="1">
              <a:spLocks noChangeArrowheads="1"/>
            </p:cNvSpPr>
            <p:nvPr/>
          </p:nvSpPr>
          <p:spPr bwMode="auto">
            <a:xfrm>
              <a:off x="4609" y="3955"/>
              <a:ext cx="5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pic>
          <p:nvPicPr>
            <p:cNvPr id="21528" name="Picture 30" descr="kien1"/>
            <p:cNvPicPr>
              <a:picLocks noChangeAspect="1" noChangeArrowheads="1"/>
            </p:cNvPicPr>
            <p:nvPr/>
          </p:nvPicPr>
          <p:blipFill>
            <a:blip r:embed="rId2"/>
            <a:srcRect b="25291"/>
            <a:stretch>
              <a:fillRect/>
            </a:stretch>
          </p:blipFill>
          <p:spPr bwMode="auto">
            <a:xfrm>
              <a:off x="96" y="2496"/>
              <a:ext cx="5472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19" name="Text Box 17"/>
          <p:cNvSpPr txBox="1">
            <a:spLocks noChangeArrowheads="1"/>
          </p:cNvSpPr>
          <p:nvPr/>
        </p:nvSpPr>
        <p:spPr bwMode="auto">
          <a:xfrm>
            <a:off x="3429000" y="5715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 </a:t>
            </a:r>
            <a:r>
              <a:rPr lang="en-US" b="1">
                <a:latin typeface="Times New Roman" pitchFamily="18" charset="0"/>
              </a:rPr>
              <a:t>Ly nước nguội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1520" name="Text Box 18"/>
          <p:cNvSpPr txBox="1">
            <a:spLocks noChangeArrowheads="1"/>
          </p:cNvSpPr>
          <p:nvPr/>
        </p:nvSpPr>
        <p:spPr bwMode="auto">
          <a:xfrm>
            <a:off x="5334000" y="5726113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Ly nước nóng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1521" name="Text Box 19"/>
          <p:cNvSpPr txBox="1">
            <a:spLocks noChangeArrowheads="1"/>
          </p:cNvSpPr>
          <p:nvPr/>
        </p:nvSpPr>
        <p:spPr bwMode="auto">
          <a:xfrm>
            <a:off x="7010400" y="57150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 </a:t>
            </a:r>
            <a:r>
              <a:rPr lang="en-US" b="1">
                <a:latin typeface="Times New Roman" pitchFamily="18" charset="0"/>
              </a:rPr>
              <a:t>Ly nước đá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276600" y="2743200"/>
            <a:ext cx="502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Ly nước A nóng hơn ly nước C và lạnh hơn ly nước B.</a:t>
            </a:r>
          </a:p>
        </p:txBody>
      </p:sp>
      <p:sp>
        <p:nvSpPr>
          <p:cNvPr id="20504" name="AutoShape 24"/>
          <p:cNvSpPr>
            <a:spLocks noChangeArrowheads="1"/>
          </p:cNvSpPr>
          <p:nvPr/>
        </p:nvSpPr>
        <p:spPr bwMode="auto">
          <a:xfrm>
            <a:off x="4267200" y="762000"/>
            <a:ext cx="4724400" cy="1371600"/>
          </a:xfrm>
          <a:prstGeom prst="wedgeRoundRectCallout">
            <a:avLst>
              <a:gd name="adj1" fmla="val -45431"/>
              <a:gd name="adj2" fmla="val 118981"/>
              <a:gd name="adj3" fmla="val 16667"/>
            </a:avLst>
          </a:prstGeom>
          <a:solidFill>
            <a:srgbClr val="660066">
              <a:alpha val="7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err="1">
                <a:solidFill>
                  <a:srgbClr val="00FFFF"/>
                </a:solidFill>
                <a:latin typeface="VNI-Palatin" pitchFamily="2" charset="0"/>
              </a:rPr>
              <a:t>Trong</a:t>
            </a:r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 3 </a:t>
            </a:r>
            <a:r>
              <a:rPr lang="en-US" sz="2400" b="1" dirty="0" err="1">
                <a:solidFill>
                  <a:srgbClr val="00FFFF"/>
                </a:solidFill>
                <a:latin typeface="VNI-Palatin" pitchFamily="2" charset="0"/>
              </a:rPr>
              <a:t>coác</a:t>
            </a:r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VNI-Palatin" pitchFamily="2" charset="0"/>
              </a:rPr>
              <a:t>nöôùc</a:t>
            </a:r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, </a:t>
            </a:r>
            <a:r>
              <a:rPr lang="en-US" sz="2400" b="1" dirty="0" err="1">
                <a:solidFill>
                  <a:srgbClr val="00FFFF"/>
                </a:solidFill>
                <a:latin typeface="VNI-Palatin" pitchFamily="2" charset="0"/>
              </a:rPr>
              <a:t>coác</a:t>
            </a:r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 A </a:t>
            </a:r>
            <a:r>
              <a:rPr lang="en-US" sz="2400" b="1" dirty="0" err="1">
                <a:solidFill>
                  <a:srgbClr val="00FFFF"/>
                </a:solidFill>
                <a:latin typeface="VNI-Palatin" pitchFamily="2" charset="0"/>
              </a:rPr>
              <a:t>noùng</a:t>
            </a:r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VNI-Palatin" pitchFamily="2" charset="0"/>
              </a:rPr>
              <a:t>hôn</a:t>
            </a:r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VNI-Palatin" pitchFamily="2" charset="0"/>
              </a:rPr>
              <a:t>coác</a:t>
            </a:r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VNI-Palatin" pitchFamily="2" charset="0"/>
              </a:rPr>
              <a:t>naøo</a:t>
            </a:r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VNI-Palatin" pitchFamily="2" charset="0"/>
              </a:rPr>
              <a:t>vaø</a:t>
            </a:r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VNI-Palatin" pitchFamily="2" charset="0"/>
              </a:rPr>
              <a:t>laïnh</a:t>
            </a:r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VNI-Palatin" pitchFamily="2" charset="0"/>
              </a:rPr>
              <a:t>hôn</a:t>
            </a:r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VNI-Palatin" pitchFamily="2" charset="0"/>
              </a:rPr>
              <a:t>coác</a:t>
            </a:r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VNI-Palatin" pitchFamily="2" charset="0"/>
              </a:rPr>
              <a:t>naøo</a:t>
            </a:r>
            <a:r>
              <a:rPr lang="en-US" sz="2400" b="1" dirty="0">
                <a:solidFill>
                  <a:srgbClr val="00FFFF"/>
                </a:solidFill>
                <a:latin typeface="VNI-Palatin" pitchFamily="2" charset="0"/>
              </a:rPr>
              <a:t>?</a:t>
            </a:r>
          </a:p>
          <a:p>
            <a:pPr algn="ctr"/>
            <a:endParaRPr lang="en-US" sz="24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4" grpId="0" animBg="1"/>
      <p:bldP spid="2050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04800" y="3398838"/>
            <a:ext cx="8686800" cy="2773362"/>
            <a:chOff x="96" y="2496"/>
            <a:chExt cx="5472" cy="1747"/>
          </a:xfrm>
        </p:grpSpPr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>
              <a:off x="912" y="3936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2539" name="Text Box 11"/>
            <p:cNvSpPr txBox="1">
              <a:spLocks noChangeArrowheads="1"/>
            </p:cNvSpPr>
            <p:nvPr/>
          </p:nvSpPr>
          <p:spPr bwMode="auto">
            <a:xfrm>
              <a:off x="2640" y="3955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2540" name="Text Box 12"/>
            <p:cNvSpPr txBox="1">
              <a:spLocks noChangeArrowheads="1"/>
            </p:cNvSpPr>
            <p:nvPr/>
          </p:nvSpPr>
          <p:spPr bwMode="auto">
            <a:xfrm>
              <a:off x="4608" y="3955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pic>
          <p:nvPicPr>
            <p:cNvPr id="22541" name="Picture 5" descr="kien1"/>
            <p:cNvPicPr>
              <a:picLocks noChangeAspect="1" noChangeArrowheads="1"/>
            </p:cNvPicPr>
            <p:nvPr/>
          </p:nvPicPr>
          <p:blipFill>
            <a:blip r:embed="rId2"/>
            <a:srcRect b="25291"/>
            <a:stretch>
              <a:fillRect/>
            </a:stretch>
          </p:blipFill>
          <p:spPr bwMode="auto">
            <a:xfrm>
              <a:off x="96" y="2496"/>
              <a:ext cx="5472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0" name="Text Box 8"/>
          <p:cNvSpPr txBox="1">
            <a:spLocks noChangeArrowheads="1"/>
          </p:cNvSpPr>
          <p:nvPr/>
        </p:nvSpPr>
        <p:spPr bwMode="auto">
          <a:xfrm>
            <a:off x="304800" y="1295400"/>
            <a:ext cx="6324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u="sng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Sự nóng, lạnh của vật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85800" y="5410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 </a:t>
            </a:r>
            <a:r>
              <a:rPr lang="en-US" sz="2400" b="1">
                <a:latin typeface="Times New Roman" pitchFamily="18" charset="0"/>
              </a:rPr>
              <a:t>Ly nước nguội</a:t>
            </a:r>
            <a:endParaRPr lang="en-US" sz="2400" b="1">
              <a:latin typeface="Calibri" pitchFamily="34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3581400" y="5410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Ly nước nóng</a:t>
            </a:r>
            <a:endParaRPr lang="en-US" sz="2400" b="1">
              <a:latin typeface="Calibri" pitchFamily="34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6705600" y="5334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 </a:t>
            </a:r>
            <a:r>
              <a:rPr lang="en-US" sz="2400" b="1">
                <a:latin typeface="Times New Roman" pitchFamily="18" charset="0"/>
              </a:rPr>
              <a:t>Ly nước đá</a:t>
            </a:r>
            <a:endParaRPr lang="en-US" sz="2400" b="1">
              <a:latin typeface="Calibri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81000" y="19050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LU" sz="2400" b="1" i="1" dirty="0">
                <a:solidFill>
                  <a:srgbClr val="0000CC"/>
                </a:solidFill>
                <a:latin typeface="VNI-Palatin" pitchFamily="2" charset="0"/>
              </a:rPr>
              <a:t>  </a:t>
            </a:r>
            <a:r>
              <a:rPr lang="fr-LU" sz="2400" b="1" i="1" dirty="0" err="1">
                <a:solidFill>
                  <a:srgbClr val="0000CC"/>
                </a:solidFill>
                <a:latin typeface="VNI-Palatin" pitchFamily="2" charset="0"/>
              </a:rPr>
              <a:t>Moät</a:t>
            </a:r>
            <a:r>
              <a:rPr lang="fr-LU" sz="2400" b="1" i="1" dirty="0">
                <a:solidFill>
                  <a:srgbClr val="0000CC"/>
                </a:solidFill>
                <a:latin typeface="VNI-Palatin" pitchFamily="2" charset="0"/>
              </a:rPr>
              <a:t> </a:t>
            </a:r>
            <a:r>
              <a:rPr lang="fr-LU" sz="2400" b="1" i="1" dirty="0" err="1">
                <a:solidFill>
                  <a:srgbClr val="0000CC"/>
                </a:solidFill>
                <a:latin typeface="VNI-Palatin" pitchFamily="2" charset="0"/>
              </a:rPr>
              <a:t>vaät</a:t>
            </a:r>
            <a:r>
              <a:rPr lang="fr-LU" sz="2400" b="1" i="1" dirty="0">
                <a:solidFill>
                  <a:srgbClr val="0000CC"/>
                </a:solidFill>
                <a:latin typeface="VNI-Palatin" pitchFamily="2" charset="0"/>
              </a:rPr>
              <a:t> </a:t>
            </a:r>
            <a:r>
              <a:rPr lang="fr-LU" sz="2400" b="1" i="1" dirty="0" err="1">
                <a:solidFill>
                  <a:srgbClr val="0000CC"/>
                </a:solidFill>
                <a:latin typeface="VNI-Palatin" pitchFamily="2" charset="0"/>
              </a:rPr>
              <a:t>coù</a:t>
            </a:r>
            <a:r>
              <a:rPr lang="fr-LU" sz="2400" b="1" i="1" dirty="0">
                <a:solidFill>
                  <a:srgbClr val="0000CC"/>
                </a:solidFill>
                <a:latin typeface="VNI-Palatin" pitchFamily="2" charset="0"/>
              </a:rPr>
              <a:t> </a:t>
            </a:r>
            <a:r>
              <a:rPr lang="fr-LU" sz="2400" b="1" i="1" dirty="0" err="1">
                <a:solidFill>
                  <a:srgbClr val="0000CC"/>
                </a:solidFill>
                <a:latin typeface="VNI-Palatin" pitchFamily="2" charset="0"/>
              </a:rPr>
              <a:t>theå</a:t>
            </a:r>
            <a:r>
              <a:rPr lang="fr-LU" sz="2400" b="1" i="1" dirty="0">
                <a:solidFill>
                  <a:srgbClr val="0000CC"/>
                </a:solidFill>
                <a:latin typeface="VNI-Palatin" pitchFamily="2" charset="0"/>
              </a:rPr>
              <a:t> </a:t>
            </a:r>
            <a:r>
              <a:rPr lang="fr-LU" sz="2400" b="1" i="1" dirty="0" err="1">
                <a:solidFill>
                  <a:srgbClr val="0000CC"/>
                </a:solidFill>
                <a:latin typeface="VNI-Palatin" pitchFamily="2" charset="0"/>
              </a:rPr>
              <a:t>laø</a:t>
            </a:r>
            <a:r>
              <a:rPr lang="fr-LU" sz="2400" b="1" i="1" dirty="0">
                <a:solidFill>
                  <a:srgbClr val="0000CC"/>
                </a:solidFill>
                <a:latin typeface="VNI-Palatin" pitchFamily="2" charset="0"/>
              </a:rPr>
              <a:t> </a:t>
            </a:r>
            <a:r>
              <a:rPr lang="fr-LU" sz="2400" b="1" i="1" dirty="0" err="1">
                <a:solidFill>
                  <a:srgbClr val="0000CC"/>
                </a:solidFill>
                <a:latin typeface="VNI-Palatin" pitchFamily="2" charset="0"/>
              </a:rPr>
              <a:t>vaät</a:t>
            </a:r>
            <a:r>
              <a:rPr lang="fr-LU" sz="2400" b="1" i="1" dirty="0">
                <a:solidFill>
                  <a:srgbClr val="0000CC"/>
                </a:solidFill>
                <a:latin typeface="VNI-Palatin" pitchFamily="2" charset="0"/>
              </a:rPr>
              <a:t> </a:t>
            </a:r>
            <a:r>
              <a:rPr lang="fr-LU" sz="2400" b="1" i="1" dirty="0" err="1">
                <a:solidFill>
                  <a:srgbClr val="0000CC"/>
                </a:solidFill>
                <a:latin typeface="VNI-Palatin" pitchFamily="2" charset="0"/>
              </a:rPr>
              <a:t>noùng</a:t>
            </a:r>
            <a:r>
              <a:rPr lang="fr-LU" sz="2400" b="1" i="1" dirty="0">
                <a:solidFill>
                  <a:srgbClr val="0000CC"/>
                </a:solidFill>
                <a:latin typeface="VNI-Palatin" pitchFamily="2" charset="0"/>
              </a:rPr>
              <a:t> </a:t>
            </a:r>
            <a:r>
              <a:rPr lang="fr-LU" sz="2400" b="1" i="1" dirty="0" err="1">
                <a:solidFill>
                  <a:srgbClr val="0000CC"/>
                </a:solidFill>
                <a:latin typeface="VNI-Palatin" pitchFamily="2" charset="0"/>
              </a:rPr>
              <a:t>so</a:t>
            </a:r>
            <a:r>
              <a:rPr lang="fr-LU" sz="2400" b="1" i="1" dirty="0">
                <a:solidFill>
                  <a:srgbClr val="0000CC"/>
                </a:solidFill>
                <a:latin typeface="VNI-Palatin" pitchFamily="2" charset="0"/>
              </a:rPr>
              <a:t> </a:t>
            </a:r>
            <a:r>
              <a:rPr lang="fr-LU" sz="2400" b="1" i="1" dirty="0" err="1">
                <a:solidFill>
                  <a:srgbClr val="0000CC"/>
                </a:solidFill>
                <a:latin typeface="VNI-Palatin" pitchFamily="2" charset="0"/>
              </a:rPr>
              <a:t>vôùi</a:t>
            </a:r>
            <a:r>
              <a:rPr lang="fr-LU" sz="2400" b="1" i="1" dirty="0">
                <a:solidFill>
                  <a:srgbClr val="0000CC"/>
                </a:solidFill>
                <a:latin typeface="VNI-Palatin" pitchFamily="2" charset="0"/>
              </a:rPr>
              <a:t> </a:t>
            </a:r>
            <a:r>
              <a:rPr lang="fr-LU" sz="2400" b="1" i="1" dirty="0" err="1">
                <a:solidFill>
                  <a:srgbClr val="0000CC"/>
                </a:solidFill>
                <a:latin typeface="VNI-Palatin" pitchFamily="2" charset="0"/>
              </a:rPr>
              <a:t>vaät</a:t>
            </a:r>
            <a:r>
              <a:rPr lang="fr-LU" sz="2400" b="1" i="1" dirty="0">
                <a:solidFill>
                  <a:srgbClr val="0000CC"/>
                </a:solidFill>
                <a:latin typeface="VNI-Palatin" pitchFamily="2" charset="0"/>
              </a:rPr>
              <a:t> </a:t>
            </a:r>
            <a:r>
              <a:rPr lang="fr-LU" sz="2400" b="1" i="1" dirty="0" err="1">
                <a:solidFill>
                  <a:srgbClr val="0000CC"/>
                </a:solidFill>
                <a:latin typeface="VNI-Palatin" pitchFamily="2" charset="0"/>
              </a:rPr>
              <a:t>naøy</a:t>
            </a:r>
            <a:r>
              <a:rPr lang="fr-LU" sz="2400" b="1" i="1" dirty="0">
                <a:solidFill>
                  <a:srgbClr val="0000CC"/>
                </a:solidFill>
                <a:latin typeface="VNI-Palatin" pitchFamily="2" charset="0"/>
              </a:rPr>
              <a:t> </a:t>
            </a:r>
            <a:r>
              <a:rPr lang="fr-LU" sz="2400" b="1" i="1" dirty="0" err="1">
                <a:solidFill>
                  <a:srgbClr val="0000CC"/>
                </a:solidFill>
                <a:latin typeface="VNI-Palatin" pitchFamily="2" charset="0"/>
              </a:rPr>
              <a:t>nhöng</a:t>
            </a:r>
            <a:r>
              <a:rPr lang="fr-LU" sz="2400" b="1" i="1" dirty="0">
                <a:solidFill>
                  <a:srgbClr val="0000CC"/>
                </a:solidFill>
                <a:latin typeface="VNI-Palatin" pitchFamily="2" charset="0"/>
              </a:rPr>
              <a:t> </a:t>
            </a:r>
            <a:r>
              <a:rPr lang="fr-LU" sz="2400" b="1" i="1" dirty="0" err="1">
                <a:solidFill>
                  <a:srgbClr val="0000CC"/>
                </a:solidFill>
                <a:latin typeface="VNI-Palatin" pitchFamily="2" charset="0"/>
              </a:rPr>
              <a:t>laø</a:t>
            </a:r>
            <a:r>
              <a:rPr lang="fr-LU" sz="2400" b="1" i="1" dirty="0">
                <a:solidFill>
                  <a:srgbClr val="0000CC"/>
                </a:solidFill>
                <a:latin typeface="VNI-Palatin" pitchFamily="2" charset="0"/>
              </a:rPr>
              <a:t> </a:t>
            </a:r>
            <a:r>
              <a:rPr lang="fr-LU" sz="2400" b="1" i="1" dirty="0" err="1">
                <a:solidFill>
                  <a:srgbClr val="0000CC"/>
                </a:solidFill>
                <a:latin typeface="VNI-Palatin" pitchFamily="2" charset="0"/>
              </a:rPr>
              <a:t>vaät</a:t>
            </a:r>
            <a:endParaRPr lang="fr-LU" sz="2400" b="1" i="1" dirty="0">
              <a:solidFill>
                <a:srgbClr val="0000CC"/>
              </a:solidFill>
              <a:latin typeface="VNI-Palatin" pitchFamily="2" charset="0"/>
            </a:endParaRPr>
          </a:p>
          <a:p>
            <a:pPr>
              <a:defRPr/>
            </a:pPr>
            <a:r>
              <a:rPr lang="fr-LU" sz="2400" b="1" i="1" dirty="0">
                <a:solidFill>
                  <a:srgbClr val="0000CC"/>
                </a:solidFill>
                <a:latin typeface="VNI-Palatin" pitchFamily="2" charset="0"/>
              </a:rPr>
              <a:t> </a:t>
            </a:r>
            <a:r>
              <a:rPr lang="fr-LU" sz="2400" b="1" i="1" dirty="0" err="1">
                <a:solidFill>
                  <a:srgbClr val="0000CC"/>
                </a:solidFill>
                <a:latin typeface="VNI-Palatin" pitchFamily="2" charset="0"/>
              </a:rPr>
              <a:t>laïnh</a:t>
            </a:r>
            <a:r>
              <a:rPr lang="fr-LU" sz="2400" b="1" i="1" dirty="0">
                <a:solidFill>
                  <a:srgbClr val="0000CC"/>
                </a:solidFill>
                <a:latin typeface="VNI-Palatin" pitchFamily="2" charset="0"/>
              </a:rPr>
              <a:t> </a:t>
            </a:r>
            <a:r>
              <a:rPr lang="fr-LU" sz="2400" b="1" i="1" dirty="0" err="1">
                <a:solidFill>
                  <a:srgbClr val="0000CC"/>
                </a:solidFill>
                <a:latin typeface="VNI-Palatin" pitchFamily="2" charset="0"/>
              </a:rPr>
              <a:t>so</a:t>
            </a:r>
            <a:r>
              <a:rPr lang="fr-LU" sz="2400" b="1" i="1" dirty="0">
                <a:solidFill>
                  <a:srgbClr val="0000CC"/>
                </a:solidFill>
                <a:latin typeface="VNI-Palatin" pitchFamily="2" charset="0"/>
              </a:rPr>
              <a:t> </a:t>
            </a:r>
            <a:r>
              <a:rPr lang="fr-LU" sz="2400" b="1" i="1" dirty="0" err="1">
                <a:solidFill>
                  <a:srgbClr val="0000CC"/>
                </a:solidFill>
                <a:latin typeface="VNI-Palatin" pitchFamily="2" charset="0"/>
              </a:rPr>
              <a:t>vôùi</a:t>
            </a:r>
            <a:r>
              <a:rPr lang="fr-LU" sz="2400" b="1" i="1" dirty="0">
                <a:solidFill>
                  <a:srgbClr val="0000CC"/>
                </a:solidFill>
                <a:latin typeface="VNI-Palatin" pitchFamily="2" charset="0"/>
              </a:rPr>
              <a:t> </a:t>
            </a:r>
            <a:r>
              <a:rPr lang="fr-LU" sz="2400" b="1" i="1" dirty="0" err="1">
                <a:solidFill>
                  <a:srgbClr val="0000CC"/>
                </a:solidFill>
                <a:latin typeface="VNI-Palatin" pitchFamily="2" charset="0"/>
              </a:rPr>
              <a:t>vaät</a:t>
            </a:r>
            <a:r>
              <a:rPr lang="fr-LU" sz="2400" b="1" i="1" dirty="0">
                <a:solidFill>
                  <a:srgbClr val="0000CC"/>
                </a:solidFill>
                <a:latin typeface="VNI-Palatin" pitchFamily="2" charset="0"/>
              </a:rPr>
              <a:t> </a:t>
            </a:r>
            <a:r>
              <a:rPr lang="fr-LU" sz="2400" b="1" i="1" dirty="0" err="1">
                <a:solidFill>
                  <a:srgbClr val="0000CC"/>
                </a:solidFill>
                <a:latin typeface="VNI-Palatin" pitchFamily="2" charset="0"/>
              </a:rPr>
              <a:t>khaùc</a:t>
            </a:r>
            <a:r>
              <a:rPr lang="fr-LU" sz="2400" b="1" i="1" dirty="0">
                <a:solidFill>
                  <a:srgbClr val="0000CC"/>
                </a:solidFill>
                <a:latin typeface="VNI-Palatin" pitchFamily="2" charset="0"/>
              </a:rPr>
              <a:t>.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066800" y="2819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 B có nhiệt độ cao nhất, ly C có nhiệt độ thấp nhất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281940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* Ly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57200" y="1850648"/>
            <a:ext cx="8610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LU" sz="2400" b="1" i="1" dirty="0">
                <a:solidFill>
                  <a:schemeClr val="bg1"/>
                </a:solidFill>
                <a:latin typeface="VNI-Palatin" pitchFamily="2" charset="0"/>
              </a:rPr>
              <a:t>                                                                                                                               </a:t>
            </a:r>
          </a:p>
          <a:p>
            <a:pPr>
              <a:defRPr/>
            </a:pPr>
            <a:r>
              <a:rPr lang="fr-LU" sz="2400" b="1" i="1" dirty="0">
                <a:solidFill>
                  <a:schemeClr val="bg1"/>
                </a:solidFill>
                <a:latin typeface="VNI-Palatin" pitchFamily="2" charset="0"/>
              </a:rPr>
              <a:t>                            .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build="allAtOnce"/>
      <p:bldP spid="14" grpId="0"/>
      <p:bldP spid="3" grpId="0"/>
      <p:bldP spid="3" grpId="1"/>
      <p:bldP spid="15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</TotalTime>
  <Words>1924</Words>
  <Application>Microsoft Office PowerPoint</Application>
  <PresentationFormat>On-screen Show (4:3)</PresentationFormat>
  <Paragraphs>228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.VnTime</vt:lpstr>
      <vt:lpstr>.VnTimeH</vt:lpstr>
      <vt:lpstr>Arial</vt:lpstr>
      <vt:lpstr>Calibri</vt:lpstr>
      <vt:lpstr>Times New Roman</vt:lpstr>
      <vt:lpstr>VNI-Palatin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PC</dc:creator>
  <cp:lastModifiedBy>HP Folio 1040</cp:lastModifiedBy>
  <cp:revision>97</cp:revision>
  <dcterms:created xsi:type="dcterms:W3CDTF">2015-03-04T01:01:18Z</dcterms:created>
  <dcterms:modified xsi:type="dcterms:W3CDTF">2017-09-16T16:08:17Z</dcterms:modified>
</cp:coreProperties>
</file>